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34" r:id="rId2"/>
    <p:sldMasterId id="2147483790" r:id="rId3"/>
    <p:sldMasterId id="2147483802" r:id="rId4"/>
    <p:sldMasterId id="2147483814" r:id="rId5"/>
  </p:sldMasterIdLst>
  <p:notesMasterIdLst>
    <p:notesMasterId r:id="rId14"/>
  </p:notesMasterIdLst>
  <p:handoutMasterIdLst>
    <p:handoutMasterId r:id="rId15"/>
  </p:handoutMasterIdLst>
  <p:sldIdLst>
    <p:sldId id="262" r:id="rId6"/>
    <p:sldId id="279" r:id="rId7"/>
    <p:sldId id="316" r:id="rId8"/>
    <p:sldId id="314" r:id="rId9"/>
    <p:sldId id="313" r:id="rId10"/>
    <p:sldId id="312" r:id="rId11"/>
    <p:sldId id="315" r:id="rId12"/>
    <p:sldId id="258" r:id="rId13"/>
  </p:sldIdLst>
  <p:sldSz cx="9144000" cy="6858000" type="screen4x3"/>
  <p:notesSz cx="6794500" cy="9931400"/>
  <p:defaultTextStyle>
    <a:defPPr>
      <a:defRPr lang="en-AU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2BCD"/>
    <a:srgbClr val="323232"/>
    <a:srgbClr val="010000"/>
    <a:srgbClr val="666666"/>
    <a:srgbClr val="0E5F7E"/>
    <a:srgbClr val="0E7D60"/>
    <a:srgbClr val="0095C1"/>
    <a:srgbClr val="ED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9280" autoAdjust="0"/>
  </p:normalViewPr>
  <p:slideViewPr>
    <p:cSldViewPr snapToGrid="0" snapToObjects="1">
      <p:cViewPr varScale="1">
        <p:scale>
          <a:sx n="71" d="100"/>
          <a:sy n="71" d="100"/>
        </p:scale>
        <p:origin x="-966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D377E4-D1F8-47AF-80FF-143D2599E3FA}" type="doc">
      <dgm:prSet loTypeId="urn:microsoft.com/office/officeart/2005/8/layout/radial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BC79FDE6-5D9B-45D4-BC21-25F4896518DE}">
      <dgm:prSet phldrT="[Text]"/>
      <dgm:spPr/>
      <dgm:t>
        <a:bodyPr/>
        <a:lstStyle/>
        <a:p>
          <a:r>
            <a:rPr lang="en-AU" dirty="0" smtClean="0"/>
            <a:t>RA</a:t>
          </a:r>
          <a:endParaRPr lang="en-AU" dirty="0"/>
        </a:p>
      </dgm:t>
    </dgm:pt>
    <dgm:pt modelId="{6805A3C4-C08F-4B52-9795-D4B1639B02DD}" type="parTrans" cxnId="{61B33DE1-340B-4D42-B65F-7AB2D3ACA161}">
      <dgm:prSet/>
      <dgm:spPr/>
      <dgm:t>
        <a:bodyPr/>
        <a:lstStyle/>
        <a:p>
          <a:endParaRPr lang="en-AU"/>
        </a:p>
      </dgm:t>
    </dgm:pt>
    <dgm:pt modelId="{D413F97F-6BD1-4073-A839-BFA64C878564}" type="sibTrans" cxnId="{61B33DE1-340B-4D42-B65F-7AB2D3ACA161}">
      <dgm:prSet/>
      <dgm:spPr/>
      <dgm:t>
        <a:bodyPr/>
        <a:lstStyle/>
        <a:p>
          <a:endParaRPr lang="en-AU"/>
        </a:p>
      </dgm:t>
    </dgm:pt>
    <dgm:pt modelId="{A6686F6D-5497-4EAF-A675-988FE8EB0B34}">
      <dgm:prSet phldrT="[Text]" custT="1"/>
      <dgm:spPr/>
      <dgm:t>
        <a:bodyPr/>
        <a:lstStyle/>
        <a:p>
          <a:r>
            <a:rPr lang="en-AU" sz="1700" dirty="0" smtClean="0"/>
            <a:t>Co-ordination</a:t>
          </a:r>
          <a:endParaRPr lang="en-AU" sz="1700" dirty="0"/>
        </a:p>
      </dgm:t>
    </dgm:pt>
    <dgm:pt modelId="{8BA87737-8721-4F43-AD29-D9232C5944E4}" type="parTrans" cxnId="{111A5904-1B53-4537-8597-18FBFB4587B3}">
      <dgm:prSet/>
      <dgm:spPr/>
      <dgm:t>
        <a:bodyPr/>
        <a:lstStyle/>
        <a:p>
          <a:endParaRPr lang="en-AU"/>
        </a:p>
      </dgm:t>
    </dgm:pt>
    <dgm:pt modelId="{1E1E5A6D-6C4B-4879-A712-3D02D3270441}" type="sibTrans" cxnId="{111A5904-1B53-4537-8597-18FBFB4587B3}">
      <dgm:prSet/>
      <dgm:spPr/>
      <dgm:t>
        <a:bodyPr/>
        <a:lstStyle/>
        <a:p>
          <a:endParaRPr lang="en-AU"/>
        </a:p>
      </dgm:t>
    </dgm:pt>
    <dgm:pt modelId="{94967D4F-7294-4CA1-9F22-CC0469B4EEBF}">
      <dgm:prSet phldrT="[Text]" custT="1"/>
      <dgm:spPr/>
      <dgm:t>
        <a:bodyPr/>
        <a:lstStyle/>
        <a:p>
          <a:r>
            <a:rPr lang="en-AU" sz="1700" dirty="0" smtClean="0"/>
            <a:t>Verification</a:t>
          </a:r>
          <a:endParaRPr lang="en-AU" sz="1700" dirty="0"/>
        </a:p>
      </dgm:t>
    </dgm:pt>
    <dgm:pt modelId="{B7CA4544-0BAF-4BD9-B0DA-3CE7AC65D1F7}" type="parTrans" cxnId="{07685251-C019-4DB5-A6F7-50C85F954D32}">
      <dgm:prSet/>
      <dgm:spPr/>
      <dgm:t>
        <a:bodyPr/>
        <a:lstStyle/>
        <a:p>
          <a:endParaRPr lang="en-AU"/>
        </a:p>
      </dgm:t>
    </dgm:pt>
    <dgm:pt modelId="{A1316517-9BF5-4CAE-ABC2-2940D81FF4FC}" type="sibTrans" cxnId="{07685251-C019-4DB5-A6F7-50C85F954D32}">
      <dgm:prSet/>
      <dgm:spPr/>
      <dgm:t>
        <a:bodyPr/>
        <a:lstStyle/>
        <a:p>
          <a:endParaRPr lang="en-AU"/>
        </a:p>
      </dgm:t>
    </dgm:pt>
    <dgm:pt modelId="{C879E186-FF5D-4AF4-B6A3-C72423B3C40C}">
      <dgm:prSet phldrT="[Text]" custT="1"/>
      <dgm:spPr/>
      <dgm:t>
        <a:bodyPr/>
        <a:lstStyle/>
        <a:p>
          <a:r>
            <a:rPr lang="en-AU" sz="1700" dirty="0" smtClean="0"/>
            <a:t>DA</a:t>
          </a:r>
          <a:endParaRPr lang="en-AU" sz="1700" dirty="0"/>
        </a:p>
      </dgm:t>
    </dgm:pt>
    <dgm:pt modelId="{8C80AB87-4B59-4535-A66E-97708335A75F}" type="parTrans" cxnId="{ED3058AC-9E27-4975-B48C-21580D4D55BF}">
      <dgm:prSet/>
      <dgm:spPr/>
      <dgm:t>
        <a:bodyPr/>
        <a:lstStyle/>
        <a:p>
          <a:endParaRPr lang="en-AU"/>
        </a:p>
      </dgm:t>
    </dgm:pt>
    <dgm:pt modelId="{5E0504D6-ABF5-4AEB-B30C-79A47A01351F}" type="sibTrans" cxnId="{ED3058AC-9E27-4975-B48C-21580D4D55BF}">
      <dgm:prSet/>
      <dgm:spPr/>
      <dgm:t>
        <a:bodyPr/>
        <a:lstStyle/>
        <a:p>
          <a:endParaRPr lang="en-AU"/>
        </a:p>
      </dgm:t>
    </dgm:pt>
    <dgm:pt modelId="{5B531DEB-1040-460B-A3A4-2254B28996C9}">
      <dgm:prSet phldrT="[Text]" custT="1"/>
      <dgm:spPr/>
      <dgm:t>
        <a:bodyPr/>
        <a:lstStyle/>
        <a:p>
          <a:r>
            <a:rPr lang="en-AU" sz="1700" dirty="0" smtClean="0"/>
            <a:t>Convection</a:t>
          </a:r>
          <a:endParaRPr lang="en-AU" sz="1700" dirty="0"/>
        </a:p>
      </dgm:t>
    </dgm:pt>
    <dgm:pt modelId="{FEE16C3F-115D-4CEE-98DA-2E2667AAA3C0}" type="parTrans" cxnId="{5A96DE37-88FA-4196-BBAC-2EDBE4BFB488}">
      <dgm:prSet/>
      <dgm:spPr/>
      <dgm:t>
        <a:bodyPr/>
        <a:lstStyle/>
        <a:p>
          <a:endParaRPr lang="en-AU"/>
        </a:p>
      </dgm:t>
    </dgm:pt>
    <dgm:pt modelId="{5C2E93B4-D6D3-4D74-A66B-35E417B00242}" type="sibTrans" cxnId="{5A96DE37-88FA-4196-BBAC-2EDBE4BFB488}">
      <dgm:prSet/>
      <dgm:spPr/>
      <dgm:t>
        <a:bodyPr/>
        <a:lstStyle/>
        <a:p>
          <a:endParaRPr lang="en-AU"/>
        </a:p>
      </dgm:t>
    </dgm:pt>
    <dgm:pt modelId="{56C959F5-DE68-4E02-A365-D1F2F9D5297A}" type="pres">
      <dgm:prSet presAssocID="{93D377E4-D1F8-47AF-80FF-143D2599E3FA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AU"/>
        </a:p>
      </dgm:t>
    </dgm:pt>
    <dgm:pt modelId="{1E582BC4-E1F9-4E1A-9B6D-D8AD7FAFAD4B}" type="pres">
      <dgm:prSet presAssocID="{93D377E4-D1F8-47AF-80FF-143D2599E3FA}" presName="radial" presStyleCnt="0">
        <dgm:presLayoutVars>
          <dgm:animLvl val="ctr"/>
        </dgm:presLayoutVars>
      </dgm:prSet>
      <dgm:spPr/>
    </dgm:pt>
    <dgm:pt modelId="{C3D62809-4DF0-4D82-B780-6BF56EDE201E}" type="pres">
      <dgm:prSet presAssocID="{BC79FDE6-5D9B-45D4-BC21-25F4896518DE}" presName="centerShape" presStyleLbl="vennNode1" presStyleIdx="0" presStyleCnt="5"/>
      <dgm:spPr/>
      <dgm:t>
        <a:bodyPr/>
        <a:lstStyle/>
        <a:p>
          <a:endParaRPr lang="en-AU"/>
        </a:p>
      </dgm:t>
    </dgm:pt>
    <dgm:pt modelId="{E07E00E5-47A8-4B2A-82F9-0195588B4F1C}" type="pres">
      <dgm:prSet presAssocID="{A6686F6D-5497-4EAF-A675-988FE8EB0B34}" presName="node" presStyleLbl="vennNode1" presStyleIdx="1" presStyleCnt="5" custScaleX="142250" custScaleY="141025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2DF82666-97BF-4490-A839-CF9D640F5672}" type="pres">
      <dgm:prSet presAssocID="{94967D4F-7294-4CA1-9F22-CC0469B4EEBF}" presName="node" presStyleLbl="vennNode1" presStyleIdx="2" presStyleCnt="5" custScaleX="142250" custScaleY="141025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4A746351-3021-4D86-AFD8-7A2CAB3FAF65}" type="pres">
      <dgm:prSet presAssocID="{C879E186-FF5D-4AF4-B6A3-C72423B3C40C}" presName="node" presStyleLbl="vennNode1" presStyleIdx="3" presStyleCnt="5" custScaleX="142250" custScaleY="141025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B6583C51-E7E4-47EE-9B8B-9388E88053FE}" type="pres">
      <dgm:prSet presAssocID="{5B531DEB-1040-460B-A3A4-2254B28996C9}" presName="node" presStyleLbl="vennNode1" presStyleIdx="4" presStyleCnt="5" custScaleX="142250" custScaleY="141025" custRadScaleRad="114518" custRadScaleInc="-949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</dgm:ptLst>
  <dgm:cxnLst>
    <dgm:cxn modelId="{61B33DE1-340B-4D42-B65F-7AB2D3ACA161}" srcId="{93D377E4-D1F8-47AF-80FF-143D2599E3FA}" destId="{BC79FDE6-5D9B-45D4-BC21-25F4896518DE}" srcOrd="0" destOrd="0" parTransId="{6805A3C4-C08F-4B52-9795-D4B1639B02DD}" sibTransId="{D413F97F-6BD1-4073-A839-BFA64C878564}"/>
    <dgm:cxn modelId="{5A96DE37-88FA-4196-BBAC-2EDBE4BFB488}" srcId="{BC79FDE6-5D9B-45D4-BC21-25F4896518DE}" destId="{5B531DEB-1040-460B-A3A4-2254B28996C9}" srcOrd="3" destOrd="0" parTransId="{FEE16C3F-115D-4CEE-98DA-2E2667AAA3C0}" sibTransId="{5C2E93B4-D6D3-4D74-A66B-35E417B00242}"/>
    <dgm:cxn modelId="{111A5904-1B53-4537-8597-18FBFB4587B3}" srcId="{BC79FDE6-5D9B-45D4-BC21-25F4896518DE}" destId="{A6686F6D-5497-4EAF-A675-988FE8EB0B34}" srcOrd="0" destOrd="0" parTransId="{8BA87737-8721-4F43-AD29-D9232C5944E4}" sibTransId="{1E1E5A6D-6C4B-4879-A712-3D02D3270441}"/>
    <dgm:cxn modelId="{ED3058AC-9E27-4975-B48C-21580D4D55BF}" srcId="{BC79FDE6-5D9B-45D4-BC21-25F4896518DE}" destId="{C879E186-FF5D-4AF4-B6A3-C72423B3C40C}" srcOrd="2" destOrd="0" parTransId="{8C80AB87-4B59-4535-A66E-97708335A75F}" sibTransId="{5E0504D6-ABF5-4AEB-B30C-79A47A01351F}"/>
    <dgm:cxn modelId="{22369ACD-DD86-4D59-A349-3BA789DAF883}" type="presOf" srcId="{C879E186-FF5D-4AF4-B6A3-C72423B3C40C}" destId="{4A746351-3021-4D86-AFD8-7A2CAB3FAF65}" srcOrd="0" destOrd="0" presId="urn:microsoft.com/office/officeart/2005/8/layout/radial3"/>
    <dgm:cxn modelId="{07685251-C019-4DB5-A6F7-50C85F954D32}" srcId="{BC79FDE6-5D9B-45D4-BC21-25F4896518DE}" destId="{94967D4F-7294-4CA1-9F22-CC0469B4EEBF}" srcOrd="1" destOrd="0" parTransId="{B7CA4544-0BAF-4BD9-B0DA-3CE7AC65D1F7}" sibTransId="{A1316517-9BF5-4CAE-ABC2-2940D81FF4FC}"/>
    <dgm:cxn modelId="{63B3E222-EF75-43D7-B20B-F4528ED63D61}" type="presOf" srcId="{A6686F6D-5497-4EAF-A675-988FE8EB0B34}" destId="{E07E00E5-47A8-4B2A-82F9-0195588B4F1C}" srcOrd="0" destOrd="0" presId="urn:microsoft.com/office/officeart/2005/8/layout/radial3"/>
    <dgm:cxn modelId="{96CACA62-76A0-4847-92DB-95778A832915}" type="presOf" srcId="{94967D4F-7294-4CA1-9F22-CC0469B4EEBF}" destId="{2DF82666-97BF-4490-A839-CF9D640F5672}" srcOrd="0" destOrd="0" presId="urn:microsoft.com/office/officeart/2005/8/layout/radial3"/>
    <dgm:cxn modelId="{953A0F50-52A4-472F-91A0-F0CE0F991AA0}" type="presOf" srcId="{BC79FDE6-5D9B-45D4-BC21-25F4896518DE}" destId="{C3D62809-4DF0-4D82-B780-6BF56EDE201E}" srcOrd="0" destOrd="0" presId="urn:microsoft.com/office/officeart/2005/8/layout/radial3"/>
    <dgm:cxn modelId="{FCD08C27-673A-4ED3-9586-A5A04CAA3E7C}" type="presOf" srcId="{93D377E4-D1F8-47AF-80FF-143D2599E3FA}" destId="{56C959F5-DE68-4E02-A365-D1F2F9D5297A}" srcOrd="0" destOrd="0" presId="urn:microsoft.com/office/officeart/2005/8/layout/radial3"/>
    <dgm:cxn modelId="{8CF4D509-71EC-4123-B0BD-E9305D1402BB}" type="presOf" srcId="{5B531DEB-1040-460B-A3A4-2254B28996C9}" destId="{B6583C51-E7E4-47EE-9B8B-9388E88053FE}" srcOrd="0" destOrd="0" presId="urn:microsoft.com/office/officeart/2005/8/layout/radial3"/>
    <dgm:cxn modelId="{F1071AF2-B011-42A1-9879-5FF772473AA2}" type="presParOf" srcId="{56C959F5-DE68-4E02-A365-D1F2F9D5297A}" destId="{1E582BC4-E1F9-4E1A-9B6D-D8AD7FAFAD4B}" srcOrd="0" destOrd="0" presId="urn:microsoft.com/office/officeart/2005/8/layout/radial3"/>
    <dgm:cxn modelId="{AAC453C7-8AFA-4D93-82B3-C25893A95F9B}" type="presParOf" srcId="{1E582BC4-E1F9-4E1A-9B6D-D8AD7FAFAD4B}" destId="{C3D62809-4DF0-4D82-B780-6BF56EDE201E}" srcOrd="0" destOrd="0" presId="urn:microsoft.com/office/officeart/2005/8/layout/radial3"/>
    <dgm:cxn modelId="{5EC74ECA-A139-474C-8215-12340C73B366}" type="presParOf" srcId="{1E582BC4-E1F9-4E1A-9B6D-D8AD7FAFAD4B}" destId="{E07E00E5-47A8-4B2A-82F9-0195588B4F1C}" srcOrd="1" destOrd="0" presId="urn:microsoft.com/office/officeart/2005/8/layout/radial3"/>
    <dgm:cxn modelId="{BC09C19A-493E-4CD4-93AC-5306CFBF5690}" type="presParOf" srcId="{1E582BC4-E1F9-4E1A-9B6D-D8AD7FAFAD4B}" destId="{2DF82666-97BF-4490-A839-CF9D640F5672}" srcOrd="2" destOrd="0" presId="urn:microsoft.com/office/officeart/2005/8/layout/radial3"/>
    <dgm:cxn modelId="{586790F2-36F2-4572-BAE6-8C4EB64BD7CA}" type="presParOf" srcId="{1E582BC4-E1F9-4E1A-9B6D-D8AD7FAFAD4B}" destId="{4A746351-3021-4D86-AFD8-7A2CAB3FAF65}" srcOrd="3" destOrd="0" presId="urn:microsoft.com/office/officeart/2005/8/layout/radial3"/>
    <dgm:cxn modelId="{A2AD1701-3CE8-449C-B422-45DBBC6B9CE5}" type="presParOf" srcId="{1E582BC4-E1F9-4E1A-9B6D-D8AD7FAFAD4B}" destId="{B6583C51-E7E4-47EE-9B8B-9388E88053FE}" srcOrd="4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D62809-4DF0-4D82-B780-6BF56EDE201E}">
      <dsp:nvSpPr>
        <dsp:cNvPr id="0" name=""/>
        <dsp:cNvSpPr/>
      </dsp:nvSpPr>
      <dsp:spPr>
        <a:xfrm>
          <a:off x="1920875" y="904875"/>
          <a:ext cx="2254249" cy="225424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6500" kern="1200" dirty="0" smtClean="0"/>
            <a:t>RA</a:t>
          </a:r>
          <a:endParaRPr lang="en-AU" sz="6500" kern="1200" dirty="0"/>
        </a:p>
      </dsp:txBody>
      <dsp:txXfrm>
        <a:off x="2251002" y="1235002"/>
        <a:ext cx="1593995" cy="1593995"/>
      </dsp:txXfrm>
    </dsp:sp>
    <dsp:sp modelId="{E07E00E5-47A8-4B2A-82F9-0195588B4F1C}">
      <dsp:nvSpPr>
        <dsp:cNvPr id="0" name=""/>
        <dsp:cNvSpPr/>
      </dsp:nvSpPr>
      <dsp:spPr>
        <a:xfrm>
          <a:off x="2246332" y="-230799"/>
          <a:ext cx="1603335" cy="15895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1700" kern="1200" dirty="0" smtClean="0"/>
            <a:t>Co-ordination</a:t>
          </a:r>
          <a:endParaRPr lang="en-AU" sz="1700" kern="1200" dirty="0"/>
        </a:p>
      </dsp:txBody>
      <dsp:txXfrm>
        <a:off x="2481135" y="1982"/>
        <a:ext cx="1133729" cy="1123966"/>
      </dsp:txXfrm>
    </dsp:sp>
    <dsp:sp modelId="{2DF82666-97BF-4490-A839-CF9D640F5672}">
      <dsp:nvSpPr>
        <dsp:cNvPr id="0" name=""/>
        <dsp:cNvSpPr/>
      </dsp:nvSpPr>
      <dsp:spPr>
        <a:xfrm>
          <a:off x="3714367" y="1237235"/>
          <a:ext cx="1603335" cy="15895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1700" kern="1200" dirty="0" smtClean="0"/>
            <a:t>Verification</a:t>
          </a:r>
          <a:endParaRPr lang="en-AU" sz="1700" kern="1200" dirty="0"/>
        </a:p>
      </dsp:txBody>
      <dsp:txXfrm>
        <a:off x="3949170" y="1470016"/>
        <a:ext cx="1133729" cy="1123966"/>
      </dsp:txXfrm>
    </dsp:sp>
    <dsp:sp modelId="{4A746351-3021-4D86-AFD8-7A2CAB3FAF65}">
      <dsp:nvSpPr>
        <dsp:cNvPr id="0" name=""/>
        <dsp:cNvSpPr/>
      </dsp:nvSpPr>
      <dsp:spPr>
        <a:xfrm>
          <a:off x="2246332" y="2705271"/>
          <a:ext cx="1603335" cy="15895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1700" kern="1200" dirty="0" smtClean="0"/>
            <a:t>DA</a:t>
          </a:r>
          <a:endParaRPr lang="en-AU" sz="1700" kern="1200" dirty="0"/>
        </a:p>
      </dsp:txBody>
      <dsp:txXfrm>
        <a:off x="2481135" y="2938052"/>
        <a:ext cx="1133729" cy="1123966"/>
      </dsp:txXfrm>
    </dsp:sp>
    <dsp:sp modelId="{B6583C51-E7E4-47EE-9B8B-9388E88053FE}">
      <dsp:nvSpPr>
        <dsp:cNvPr id="0" name=""/>
        <dsp:cNvSpPr/>
      </dsp:nvSpPr>
      <dsp:spPr>
        <a:xfrm>
          <a:off x="565354" y="1262295"/>
          <a:ext cx="1603335" cy="15895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1700" kern="1200" dirty="0" smtClean="0"/>
            <a:t>Convection</a:t>
          </a:r>
          <a:endParaRPr lang="en-AU" sz="1700" kern="1200" dirty="0"/>
        </a:p>
      </dsp:txBody>
      <dsp:txXfrm>
        <a:off x="800157" y="1495076"/>
        <a:ext cx="1133729" cy="11239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8645" y="0"/>
            <a:ext cx="2944283" cy="49657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5536D5EA-CE4C-4A2F-933E-D1875D951E1B}" type="datetime1">
              <a:rPr lang="en-AU" altLang="en-US"/>
              <a:pPr>
                <a:defRPr/>
              </a:pPr>
              <a:t>4/09/2017</a:t>
            </a:fld>
            <a:endParaRPr lang="en-AU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8645" y="9433106"/>
            <a:ext cx="2944283" cy="49657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fld id="{7E20A577-1E74-43CD-A102-A802A1E04CA1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9413222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g>
</file>

<file path=ppt/media/image15.jpg>
</file>

<file path=ppt/media/image16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283" cy="496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smtClean="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8645" y="0"/>
            <a:ext cx="2944283" cy="496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7F6914ED-92D3-4AC7-BC05-EF1CD72EF746}" type="datetime1">
              <a:rPr lang="en-AU" altLang="en-US"/>
              <a:pPr>
                <a:defRPr/>
              </a:pPr>
              <a:t>4/09/2017</a:t>
            </a:fld>
            <a:endParaRPr lang="en-AU" alt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4400" y="744538"/>
            <a:ext cx="49657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63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7415"/>
            <a:ext cx="5435600" cy="4469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noProof="0" smtClean="0"/>
              <a:t>Click to edit Master text styles</a:t>
            </a:r>
          </a:p>
          <a:p>
            <a:pPr lvl="1"/>
            <a:r>
              <a:rPr lang="en-AU" altLang="en-US" noProof="0" smtClean="0"/>
              <a:t>Second level</a:t>
            </a:r>
          </a:p>
          <a:p>
            <a:pPr lvl="2"/>
            <a:r>
              <a:rPr lang="en-AU" altLang="en-US" noProof="0" smtClean="0"/>
              <a:t>Third level</a:t>
            </a:r>
          </a:p>
          <a:p>
            <a:pPr lvl="3"/>
            <a:r>
              <a:rPr lang="en-AU" altLang="en-US" noProof="0" smtClean="0"/>
              <a:t>Fourth level</a:t>
            </a:r>
          </a:p>
          <a:p>
            <a:pPr lvl="4"/>
            <a:r>
              <a:rPr lang="en-AU" altLang="en-US" noProof="0" smtClean="0"/>
              <a:t>Fifth level</a:t>
            </a:r>
          </a:p>
        </p:txBody>
      </p:sp>
      <p:sp>
        <p:nvSpPr>
          <p:cNvPr id="563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3106"/>
            <a:ext cx="2944283" cy="496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smtClean="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563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8645" y="9433106"/>
            <a:ext cx="2944283" cy="496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FCDA979-6CB9-4A36-B9DC-4975C125B3AB}" type="slidenum">
              <a:rPr lang="en-AU" altLang="en-US"/>
              <a:pPr/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623994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8102142-F02B-4163-B2A2-804A9E2EF61D}" type="slidenum">
              <a:rPr lang="en-AU" altLang="en-US" smtClean="0">
                <a:solidFill>
                  <a:prstClr val="black"/>
                </a:solidFill>
              </a:rPr>
              <a:pPr>
                <a:defRPr/>
              </a:pPr>
              <a:t>3</a:t>
            </a:fld>
            <a:endParaRPr lang="en-AU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707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8102142-F02B-4163-B2A2-804A9E2EF61D}" type="slidenum">
              <a:rPr lang="en-AU" altLang="en-US" smtClean="0">
                <a:solidFill>
                  <a:prstClr val="black"/>
                </a:solidFill>
              </a:rPr>
              <a:pPr>
                <a:defRPr/>
              </a:pPr>
              <a:t>4</a:t>
            </a:fld>
            <a:endParaRPr lang="en-AU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707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AU" baseline="0" dirty="0" smtClean="0"/>
              <a:t> </a:t>
            </a:r>
            <a:r>
              <a:rPr lang="en-AU" dirty="0" smtClean="0"/>
              <a:t>When</a:t>
            </a:r>
            <a:r>
              <a:rPr lang="en-AU" baseline="0" dirty="0" smtClean="0"/>
              <a:t> we have heating in a stratified fluid the response is the generation of internal gravity waves.</a:t>
            </a:r>
            <a:endParaRPr lang="en-AU" dirty="0" smtClean="0"/>
          </a:p>
          <a:p>
            <a:pPr marL="171450" indent="-171450">
              <a:buFontTx/>
              <a:buChar char="-"/>
            </a:pPr>
            <a:r>
              <a:rPr lang="en-AU" dirty="0" smtClean="0"/>
              <a:t>Gravity wave triggered</a:t>
            </a:r>
            <a:r>
              <a:rPr lang="en-AU" baseline="0" dirty="0" smtClean="0"/>
              <a:t> by convection is propagating upstream, and changing the environment that the storm is moving into. </a:t>
            </a:r>
          </a:p>
          <a:p>
            <a:pPr marL="171450" indent="-171450">
              <a:buFontTx/>
              <a:buChar char="-"/>
            </a:pPr>
            <a:r>
              <a:rPr lang="en-AU" baseline="0" dirty="0" smtClean="0"/>
              <a:t>Looking at the upstream environment, there is overall subsidence and warming away from the convection.</a:t>
            </a:r>
          </a:p>
          <a:p>
            <a:pPr marL="171450" indent="-171450">
              <a:buFontTx/>
              <a:buChar char="-"/>
            </a:pPr>
            <a:r>
              <a:rPr lang="en-AU" baseline="0" dirty="0" smtClean="0"/>
              <a:t>Inflow &lt; 1km is high </a:t>
            </a:r>
            <a:r>
              <a:rPr lang="en-AU" baseline="0" dirty="0" err="1" smtClean="0"/>
              <a:t>thetae</a:t>
            </a:r>
            <a:r>
              <a:rPr lang="en-AU" baseline="0" dirty="0" smtClean="0"/>
              <a:t> but is capped by subsiding drier air that shifts the inflow from the lowest levels to higher up, which pushes drier air into the convection</a:t>
            </a:r>
          </a:p>
          <a:p>
            <a:pPr marL="0" indent="0">
              <a:buFontTx/>
              <a:buNone/>
            </a:pPr>
            <a:r>
              <a:rPr lang="en-AU" baseline="0" dirty="0" smtClean="0"/>
              <a:t> </a:t>
            </a:r>
            <a:endParaRPr lang="en-AU" dirty="0" smtClean="0"/>
          </a:p>
          <a:p>
            <a:r>
              <a:rPr lang="en-AU" dirty="0" smtClean="0"/>
              <a:t>- Convection still under-resolved so that leads to larger and</a:t>
            </a:r>
            <a:r>
              <a:rPr lang="en-AU" baseline="0" dirty="0" smtClean="0"/>
              <a:t> stronger updrafts in models than in reality so we expect therefore that the gravity wave response in the model is stronger than in reality – incorrect convective organisation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8102142-F02B-4163-B2A2-804A9E2EF61D}" type="slidenum">
              <a:rPr lang="en-AU" altLang="en-US" smtClean="0">
                <a:solidFill>
                  <a:prstClr val="black"/>
                </a:solidFill>
              </a:rPr>
              <a:pPr>
                <a:defRPr/>
              </a:pPr>
              <a:t>5</a:t>
            </a:fld>
            <a:endParaRPr lang="en-AU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534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8102142-F02B-4163-B2A2-804A9E2EF61D}" type="slidenum">
              <a:rPr lang="en-AU" altLang="en-US" smtClean="0">
                <a:solidFill>
                  <a:prstClr val="black"/>
                </a:solidFill>
              </a:rPr>
              <a:pPr>
                <a:defRPr/>
              </a:pPr>
              <a:t>7</a:t>
            </a:fld>
            <a:endParaRPr lang="en-AU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484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14650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logo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39738"/>
            <a:ext cx="13462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Title Placeholder 1"/>
          <p:cNvSpPr>
            <a:spLocks noGrp="1"/>
          </p:cNvSpPr>
          <p:nvPr>
            <p:ph type="ctrTitle"/>
          </p:nvPr>
        </p:nvSpPr>
        <p:spPr>
          <a:xfrm>
            <a:off x="614363" y="1539875"/>
            <a:ext cx="7916862" cy="719138"/>
          </a:xfrm>
        </p:spPr>
        <p:txBody>
          <a:bodyPr/>
          <a:lstStyle>
            <a:lvl1pPr algn="l">
              <a:defRPr smtClean="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 lvl="0"/>
            <a:r>
              <a:rPr lang="en-US" altLang="en-US" noProof="0" smtClean="0"/>
              <a:t>Click to edit Master title style</a:t>
            </a:r>
            <a:endParaRPr lang="en-AU" altLang="en-US" noProof="0" smtClean="0"/>
          </a:p>
        </p:txBody>
      </p:sp>
      <p:sp>
        <p:nvSpPr>
          <p:cNvPr id="18435" name="Text Placeholder 2"/>
          <p:cNvSpPr>
            <a:spLocks noGrp="1"/>
          </p:cNvSpPr>
          <p:nvPr>
            <p:ph type="subTitle" idx="1"/>
          </p:nvPr>
        </p:nvSpPr>
        <p:spPr>
          <a:xfrm>
            <a:off x="614363" y="2312988"/>
            <a:ext cx="7916862" cy="719137"/>
          </a:xfrm>
        </p:spPr>
        <p:txBody>
          <a:bodyPr/>
          <a:lstStyle>
            <a:lvl1pPr marL="0" indent="0">
              <a:buFontTx/>
              <a:buNone/>
              <a:defRPr sz="1800" smtClean="0">
                <a:latin typeface="Arial" panose="020B0604020202020204" pitchFamily="34" charset="0"/>
              </a:defRPr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  <a:endParaRPr lang="en-AU" altLang="en-US" noProof="0" smtClean="0"/>
          </a:p>
        </p:txBody>
      </p:sp>
    </p:spTree>
    <p:extLst>
      <p:ext uri="{BB962C8B-B14F-4D97-AF65-F5344CB8AC3E}">
        <p14:creationId xmlns:p14="http://schemas.microsoft.com/office/powerpoint/2010/main" val="3974574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724354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75668"/>
            <a:ext cx="2057400" cy="41504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75668"/>
            <a:ext cx="6019800" cy="4150495"/>
          </a:xfrm>
        </p:spPr>
        <p:txBody>
          <a:bodyPr vert="eaVert"/>
          <a:lstStyle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6506601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619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2460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70353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4000" y="1600200"/>
            <a:ext cx="4241800" cy="5038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243388" cy="5038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4240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86874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85925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11423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4367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5910" y="274638"/>
            <a:ext cx="6530890" cy="11430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Tx/>
              <a:buNone/>
              <a:defRPr/>
            </a:lvl1pPr>
            <a:lvl2pPr>
              <a:buFont typeface="Arial"/>
              <a:buChar char="•"/>
              <a:defRPr/>
            </a:lvl2pPr>
            <a:lvl3pPr>
              <a:buFont typeface="Lucida Grande"/>
              <a:buChar char="−"/>
              <a:defRPr/>
            </a:lvl3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7910774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AU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66715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945523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588" y="274638"/>
            <a:ext cx="2159000" cy="63642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000" y="274638"/>
            <a:ext cx="6326188" cy="63642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78648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14650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logo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39738"/>
            <a:ext cx="13462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Title Placeholder 1"/>
          <p:cNvSpPr>
            <a:spLocks noGrp="1"/>
          </p:cNvSpPr>
          <p:nvPr>
            <p:ph type="ctrTitle"/>
          </p:nvPr>
        </p:nvSpPr>
        <p:spPr>
          <a:xfrm>
            <a:off x="614363" y="1539875"/>
            <a:ext cx="7916862" cy="719138"/>
          </a:xfrm>
        </p:spPr>
        <p:txBody>
          <a:bodyPr/>
          <a:lstStyle>
            <a:lvl1pPr algn="l">
              <a:defRPr smtClean="0">
                <a:latin typeface="Arial" charset="0"/>
              </a:defRPr>
            </a:lvl1pPr>
          </a:lstStyle>
          <a:p>
            <a:pPr lvl="0"/>
            <a:r>
              <a:rPr lang="en-US" altLang="en-US" noProof="0" smtClean="0"/>
              <a:t>Click to edit Master title style</a:t>
            </a:r>
            <a:endParaRPr lang="en-AU" altLang="en-US" noProof="0" smtClean="0"/>
          </a:p>
        </p:txBody>
      </p:sp>
      <p:sp>
        <p:nvSpPr>
          <p:cNvPr id="18435" name="Text Placeholder 2"/>
          <p:cNvSpPr>
            <a:spLocks noGrp="1"/>
          </p:cNvSpPr>
          <p:nvPr>
            <p:ph type="subTitle" idx="1"/>
          </p:nvPr>
        </p:nvSpPr>
        <p:spPr>
          <a:xfrm>
            <a:off x="614363" y="2312988"/>
            <a:ext cx="7916862" cy="719137"/>
          </a:xfrm>
        </p:spPr>
        <p:txBody>
          <a:bodyPr/>
          <a:lstStyle>
            <a:lvl1pPr marL="0" indent="0">
              <a:buFontTx/>
              <a:buNone/>
              <a:defRPr sz="1800" smtClean="0">
                <a:latin typeface="Arial" charset="0"/>
              </a:defRPr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  <a:endParaRPr lang="en-AU" altLang="en-US" noProof="0" smtClean="0"/>
          </a:p>
        </p:txBody>
      </p:sp>
    </p:spTree>
    <p:extLst>
      <p:ext uri="{BB962C8B-B14F-4D97-AF65-F5344CB8AC3E}">
        <p14:creationId xmlns:p14="http://schemas.microsoft.com/office/powerpoint/2010/main" val="35468738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5910" y="274638"/>
            <a:ext cx="6530890" cy="11430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Tx/>
              <a:buNone/>
              <a:defRPr/>
            </a:lvl1pPr>
            <a:lvl2pPr>
              <a:buFont typeface="Arial"/>
              <a:buChar char="•"/>
              <a:defRPr/>
            </a:lvl2pPr>
            <a:lvl3pPr>
              <a:buFont typeface="Lucida Grande"/>
              <a:buChar char="−"/>
              <a:defRPr/>
            </a:lvl3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7149230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00403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75668"/>
            <a:ext cx="4038600" cy="415049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75668"/>
            <a:ext cx="4038600" cy="415049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4401401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75668"/>
            <a:ext cx="4040188" cy="321439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rgbClr val="0E5F7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15429"/>
            <a:ext cx="4040188" cy="35107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975668"/>
            <a:ext cx="4041775" cy="321439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rgbClr val="0E5F7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615429"/>
            <a:ext cx="4041775" cy="35107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2044113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3072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224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610000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896880"/>
            <a:ext cx="5111750" cy="422928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buNone/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96880"/>
            <a:ext cx="3008313" cy="42292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55825" y="274638"/>
            <a:ext cx="6530975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9178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967829"/>
            <a:ext cx="5486400" cy="3399509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497709"/>
            <a:ext cx="5486400" cy="80486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55825" y="274638"/>
            <a:ext cx="6530975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30587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884396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75668"/>
            <a:ext cx="2057400" cy="41504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75668"/>
            <a:ext cx="6019800" cy="4150495"/>
          </a:xfrm>
        </p:spPr>
        <p:txBody>
          <a:bodyPr vert="eaVert"/>
          <a:lstStyle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0244574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14650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logo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39738"/>
            <a:ext cx="13462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Title Placeholder 1"/>
          <p:cNvSpPr>
            <a:spLocks noGrp="1"/>
          </p:cNvSpPr>
          <p:nvPr>
            <p:ph type="ctrTitle"/>
          </p:nvPr>
        </p:nvSpPr>
        <p:spPr>
          <a:xfrm>
            <a:off x="614363" y="1539875"/>
            <a:ext cx="7916862" cy="719138"/>
          </a:xfrm>
        </p:spPr>
        <p:txBody>
          <a:bodyPr/>
          <a:lstStyle>
            <a:lvl1pPr algn="l">
              <a:defRPr smtClean="0">
                <a:latin typeface="Arial" charset="0"/>
              </a:defRPr>
            </a:lvl1pPr>
          </a:lstStyle>
          <a:p>
            <a:pPr lvl="0"/>
            <a:r>
              <a:rPr lang="en-US" altLang="en-US" noProof="0" smtClean="0"/>
              <a:t>Click to edit Master title style</a:t>
            </a:r>
            <a:endParaRPr lang="en-AU" altLang="en-US" noProof="0" smtClean="0"/>
          </a:p>
        </p:txBody>
      </p:sp>
      <p:sp>
        <p:nvSpPr>
          <p:cNvPr id="18435" name="Text Placeholder 2"/>
          <p:cNvSpPr>
            <a:spLocks noGrp="1"/>
          </p:cNvSpPr>
          <p:nvPr>
            <p:ph type="subTitle" idx="1"/>
          </p:nvPr>
        </p:nvSpPr>
        <p:spPr>
          <a:xfrm>
            <a:off x="614363" y="2312988"/>
            <a:ext cx="7916862" cy="719137"/>
          </a:xfrm>
        </p:spPr>
        <p:txBody>
          <a:bodyPr/>
          <a:lstStyle>
            <a:lvl1pPr marL="0" indent="0">
              <a:buFontTx/>
              <a:buNone/>
              <a:defRPr sz="1800" smtClean="0">
                <a:latin typeface="Arial" charset="0"/>
              </a:defRPr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  <a:endParaRPr lang="en-AU" altLang="en-US" noProof="0" smtClean="0"/>
          </a:p>
        </p:txBody>
      </p:sp>
    </p:spTree>
    <p:extLst>
      <p:ext uri="{BB962C8B-B14F-4D97-AF65-F5344CB8AC3E}">
        <p14:creationId xmlns:p14="http://schemas.microsoft.com/office/powerpoint/2010/main" val="305742457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5910" y="274638"/>
            <a:ext cx="6530890" cy="11430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Tx/>
              <a:buNone/>
              <a:defRPr/>
            </a:lvl1pPr>
            <a:lvl2pPr>
              <a:buFont typeface="Arial"/>
              <a:buChar char="•"/>
              <a:defRPr/>
            </a:lvl2pPr>
            <a:lvl3pPr>
              <a:buFont typeface="Lucida Grande"/>
              <a:buChar char="−"/>
              <a:defRPr/>
            </a:lvl3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2364215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231622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75668"/>
            <a:ext cx="4038600" cy="415049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75668"/>
            <a:ext cx="4038600" cy="415049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0756854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75668"/>
            <a:ext cx="4040188" cy="321439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rgbClr val="0E5F7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15429"/>
            <a:ext cx="4040188" cy="35107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975668"/>
            <a:ext cx="4041775" cy="321439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rgbClr val="0E5F7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615429"/>
            <a:ext cx="4041775" cy="35107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54454076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87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75668"/>
            <a:ext cx="4038600" cy="415049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75668"/>
            <a:ext cx="4038600" cy="415049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0209300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87437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896880"/>
            <a:ext cx="5111750" cy="422928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buNone/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96880"/>
            <a:ext cx="3008313" cy="42292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55825" y="274638"/>
            <a:ext cx="6530975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2754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967829"/>
            <a:ext cx="5486400" cy="3399509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497709"/>
            <a:ext cx="5486400" cy="80486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55825" y="274638"/>
            <a:ext cx="6530975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98473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2790173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75668"/>
            <a:ext cx="2057400" cy="41504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75668"/>
            <a:ext cx="6019800" cy="4150495"/>
          </a:xfrm>
        </p:spPr>
        <p:txBody>
          <a:bodyPr vert="eaVert"/>
          <a:lstStyle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22667823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14650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logo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39738"/>
            <a:ext cx="13462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Title Placeholder 1"/>
          <p:cNvSpPr>
            <a:spLocks noGrp="1"/>
          </p:cNvSpPr>
          <p:nvPr>
            <p:ph type="ctrTitle"/>
          </p:nvPr>
        </p:nvSpPr>
        <p:spPr>
          <a:xfrm>
            <a:off x="614363" y="1539875"/>
            <a:ext cx="7916862" cy="719138"/>
          </a:xfrm>
        </p:spPr>
        <p:txBody>
          <a:bodyPr/>
          <a:lstStyle>
            <a:lvl1pPr algn="l">
              <a:defRPr smtClean="0">
                <a:latin typeface="Arial" charset="0"/>
              </a:defRPr>
            </a:lvl1pPr>
          </a:lstStyle>
          <a:p>
            <a:pPr lvl="0"/>
            <a:r>
              <a:rPr lang="en-US" altLang="en-US" noProof="0" smtClean="0"/>
              <a:t>Click to edit Master title style</a:t>
            </a:r>
            <a:endParaRPr lang="en-AU" altLang="en-US" noProof="0" smtClean="0"/>
          </a:p>
        </p:txBody>
      </p:sp>
      <p:sp>
        <p:nvSpPr>
          <p:cNvPr id="18435" name="Text Placeholder 2"/>
          <p:cNvSpPr>
            <a:spLocks noGrp="1"/>
          </p:cNvSpPr>
          <p:nvPr>
            <p:ph type="subTitle" idx="1"/>
          </p:nvPr>
        </p:nvSpPr>
        <p:spPr>
          <a:xfrm>
            <a:off x="614363" y="2312988"/>
            <a:ext cx="7916862" cy="719137"/>
          </a:xfrm>
        </p:spPr>
        <p:txBody>
          <a:bodyPr/>
          <a:lstStyle>
            <a:lvl1pPr marL="0" indent="0">
              <a:buFontTx/>
              <a:buNone/>
              <a:defRPr sz="1800" smtClean="0">
                <a:latin typeface="Arial" charset="0"/>
              </a:defRPr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  <a:endParaRPr lang="en-AU" altLang="en-US" noProof="0" smtClean="0"/>
          </a:p>
        </p:txBody>
      </p:sp>
    </p:spTree>
    <p:extLst>
      <p:ext uri="{BB962C8B-B14F-4D97-AF65-F5344CB8AC3E}">
        <p14:creationId xmlns:p14="http://schemas.microsoft.com/office/powerpoint/2010/main" val="7572669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5910" y="274638"/>
            <a:ext cx="6530890" cy="11430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Tx/>
              <a:buNone/>
              <a:defRPr/>
            </a:lvl1pPr>
            <a:lvl2pPr>
              <a:buFont typeface="Arial"/>
              <a:buChar char="•"/>
              <a:defRPr/>
            </a:lvl2pPr>
            <a:lvl3pPr>
              <a:buFont typeface="Lucida Grande"/>
              <a:buChar char="−"/>
              <a:defRPr/>
            </a:lvl3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86917488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060880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75668"/>
            <a:ext cx="4038600" cy="415049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75668"/>
            <a:ext cx="4038600" cy="415049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1954680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75668"/>
            <a:ext cx="4040188" cy="321439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rgbClr val="0E5F7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15429"/>
            <a:ext cx="4040188" cy="35107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975668"/>
            <a:ext cx="4041775" cy="321439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rgbClr val="0E5F7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615429"/>
            <a:ext cx="4041775" cy="35107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42981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75668"/>
            <a:ext cx="4040188" cy="321439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rgbClr val="0E5F7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15429"/>
            <a:ext cx="4040188" cy="35107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975668"/>
            <a:ext cx="4041775" cy="321439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rgbClr val="0E5F7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615429"/>
            <a:ext cx="4041775" cy="35107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01317508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7645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84771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896880"/>
            <a:ext cx="5111750" cy="422928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buNone/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96880"/>
            <a:ext cx="3008313" cy="42292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55825" y="274638"/>
            <a:ext cx="6530975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2938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967829"/>
            <a:ext cx="5486400" cy="3399509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497709"/>
            <a:ext cx="5486400" cy="80486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55825" y="274638"/>
            <a:ext cx="6530975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19414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5456318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75668"/>
            <a:ext cx="2057400" cy="41504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75668"/>
            <a:ext cx="6019800" cy="4150495"/>
          </a:xfrm>
        </p:spPr>
        <p:txBody>
          <a:bodyPr vert="eaVert"/>
          <a:lstStyle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93451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06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0339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896880"/>
            <a:ext cx="5111750" cy="422928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buNone/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96880"/>
            <a:ext cx="3008313" cy="42292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55825" y="274638"/>
            <a:ext cx="6530975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854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967829"/>
            <a:ext cx="5486400" cy="3399509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497709"/>
            <a:ext cx="5486400" cy="80486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55825" y="274638"/>
            <a:ext cx="6530975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740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/>
          <p:cNvPicPr>
            <a:picLocks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0200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1920875" y="274638"/>
            <a:ext cx="699452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AU" altLang="en-US" smtClean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54000" y="1968500"/>
            <a:ext cx="8637588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smtClean="0"/>
              <a:t>click to edit Master text styles</a:t>
            </a:r>
          </a:p>
          <a:p>
            <a:pPr lvl="1"/>
            <a:r>
              <a:rPr lang="en-AU" altLang="en-US" smtClean="0"/>
              <a:t>second level</a:t>
            </a:r>
          </a:p>
          <a:p>
            <a:pPr lvl="2"/>
            <a:r>
              <a:rPr lang="en-AU" altLang="en-US" smtClean="0"/>
              <a:t>third level</a:t>
            </a:r>
          </a:p>
          <a:p>
            <a:pPr lvl="3"/>
            <a:r>
              <a:rPr lang="en-AU" altLang="en-US" smtClean="0"/>
              <a:t>fourth level</a:t>
            </a:r>
          </a:p>
          <a:p>
            <a:pPr lvl="0"/>
            <a:r>
              <a:rPr lang="en-AU" altLang="en-US" smtClean="0"/>
              <a:t>click to edit Master text styles</a:t>
            </a:r>
          </a:p>
          <a:p>
            <a:pPr lvl="1"/>
            <a:r>
              <a:rPr lang="en-AU" altLang="en-US" smtClean="0"/>
              <a:t>second level</a:t>
            </a:r>
          </a:p>
          <a:p>
            <a:pPr lvl="2"/>
            <a:r>
              <a:rPr lang="en-AU" altLang="en-US" smtClean="0"/>
              <a:t>third level</a:t>
            </a:r>
          </a:p>
          <a:p>
            <a:pPr lvl="3"/>
            <a:r>
              <a:rPr lang="en-AU" altLang="en-US" smtClean="0"/>
              <a:t>fourth level</a:t>
            </a:r>
          </a:p>
        </p:txBody>
      </p:sp>
      <p:pic>
        <p:nvPicPr>
          <p:cNvPr id="1029" name="Picture 7" descr="logo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39738"/>
            <a:ext cx="13462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E5F7E"/>
          </a:solidFill>
          <a:latin typeface="Arial"/>
          <a:ea typeface="ＭＳ Ｐゴシック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rtl="0" eaLnBrk="1" fontAlgn="t" hangingPunct="1">
        <a:spcBef>
          <a:spcPct val="30000"/>
        </a:spcBef>
        <a:spcAft>
          <a:spcPct val="30000"/>
        </a:spcAft>
        <a:buChar char="•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1pPr>
      <a:lvl2pPr marL="742950" indent="-285750" algn="l" rtl="0" eaLnBrk="1" fontAlgn="t" hangingPunct="1">
        <a:spcBef>
          <a:spcPct val="15000"/>
        </a:spcBef>
        <a:spcAft>
          <a:spcPct val="15000"/>
        </a:spcAft>
        <a:buFont typeface="Arial" charset="0"/>
        <a:buChar char="–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2pPr>
      <a:lvl3pPr marL="1143000" indent="-228600" algn="l" rtl="0" eaLnBrk="1" fontAlgn="t" hangingPunct="1">
        <a:spcBef>
          <a:spcPct val="15000"/>
        </a:spcBef>
        <a:spcAft>
          <a:spcPct val="15000"/>
        </a:spcAft>
        <a:buChar char="•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3pPr>
      <a:lvl4pPr marL="1600200" indent="-228600" algn="l" rtl="0" eaLnBrk="1" fontAlgn="t" hangingPunct="1">
        <a:spcBef>
          <a:spcPct val="15000"/>
        </a:spcBef>
        <a:spcAft>
          <a:spcPct val="15000"/>
        </a:spcAft>
        <a:buChar char="–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4000" y="274638"/>
            <a:ext cx="8637588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smtClean="0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00200"/>
            <a:ext cx="8637588" cy="5038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smtClean="0"/>
              <a:t>Click to edit Master text styles</a:t>
            </a:r>
          </a:p>
          <a:p>
            <a:pPr lvl="1"/>
            <a:r>
              <a:rPr lang="en-AU" altLang="en-US" smtClean="0"/>
              <a:t>Second level</a:t>
            </a:r>
          </a:p>
          <a:p>
            <a:pPr lvl="2"/>
            <a:r>
              <a:rPr lang="en-AU" altLang="en-US" smtClean="0"/>
              <a:t>Third level</a:t>
            </a:r>
          </a:p>
          <a:p>
            <a:pPr lvl="3"/>
            <a:r>
              <a:rPr lang="en-AU" altLang="en-US" smtClean="0"/>
              <a:t>Fourth level</a:t>
            </a:r>
          </a:p>
          <a:p>
            <a:pPr lvl="4"/>
            <a:r>
              <a:rPr lang="en-AU" alt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kern="1200">
          <a:solidFill>
            <a:srgbClr val="0E5F7E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400" kern="1200">
          <a:solidFill>
            <a:srgbClr val="666666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Symbol" pitchFamily="18" charset="2"/>
        <a:buChar char="·"/>
        <a:defRPr sz="2400" kern="1200">
          <a:solidFill>
            <a:srgbClr val="666666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666666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666666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66666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/>
          <p:cNvPicPr>
            <a:picLocks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0200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1920875" y="274638"/>
            <a:ext cx="699452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AU" altLang="en-US" smtClean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54000" y="1968500"/>
            <a:ext cx="8637588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smtClean="0"/>
              <a:t>click to edit Master text styles</a:t>
            </a:r>
          </a:p>
          <a:p>
            <a:pPr lvl="1"/>
            <a:r>
              <a:rPr lang="en-AU" altLang="en-US" smtClean="0"/>
              <a:t>second level</a:t>
            </a:r>
          </a:p>
          <a:p>
            <a:pPr lvl="2"/>
            <a:r>
              <a:rPr lang="en-AU" altLang="en-US" smtClean="0"/>
              <a:t>third level</a:t>
            </a:r>
          </a:p>
          <a:p>
            <a:pPr lvl="3"/>
            <a:r>
              <a:rPr lang="en-AU" altLang="en-US" smtClean="0"/>
              <a:t>fourth level</a:t>
            </a:r>
          </a:p>
          <a:p>
            <a:pPr lvl="0"/>
            <a:r>
              <a:rPr lang="en-AU" altLang="en-US" smtClean="0"/>
              <a:t>click to edit Master text styles</a:t>
            </a:r>
          </a:p>
          <a:p>
            <a:pPr lvl="1"/>
            <a:r>
              <a:rPr lang="en-AU" altLang="en-US" smtClean="0"/>
              <a:t>second level</a:t>
            </a:r>
          </a:p>
          <a:p>
            <a:pPr lvl="2"/>
            <a:r>
              <a:rPr lang="en-AU" altLang="en-US" smtClean="0"/>
              <a:t>third level</a:t>
            </a:r>
          </a:p>
          <a:p>
            <a:pPr lvl="3"/>
            <a:r>
              <a:rPr lang="en-AU" altLang="en-US" smtClean="0"/>
              <a:t>fourth level</a:t>
            </a:r>
          </a:p>
        </p:txBody>
      </p:sp>
      <p:pic>
        <p:nvPicPr>
          <p:cNvPr id="1029" name="Picture 7" descr="logo.eps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39738"/>
            <a:ext cx="13462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2803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E5F7E"/>
          </a:solidFill>
          <a:latin typeface="Arial"/>
          <a:ea typeface="ＭＳ Ｐゴシック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rtl="0" eaLnBrk="1" fontAlgn="t" hangingPunct="1">
        <a:spcBef>
          <a:spcPct val="30000"/>
        </a:spcBef>
        <a:spcAft>
          <a:spcPct val="30000"/>
        </a:spcAft>
        <a:buChar char="•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1pPr>
      <a:lvl2pPr marL="742950" indent="-285750" algn="l" rtl="0" eaLnBrk="1" fontAlgn="t" hangingPunct="1">
        <a:spcBef>
          <a:spcPct val="15000"/>
        </a:spcBef>
        <a:spcAft>
          <a:spcPct val="15000"/>
        </a:spcAft>
        <a:buFont typeface="Arial" charset="0"/>
        <a:buChar char="–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2pPr>
      <a:lvl3pPr marL="1143000" indent="-228600" algn="l" rtl="0" eaLnBrk="1" fontAlgn="t" hangingPunct="1">
        <a:spcBef>
          <a:spcPct val="15000"/>
        </a:spcBef>
        <a:spcAft>
          <a:spcPct val="15000"/>
        </a:spcAft>
        <a:buChar char="•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3pPr>
      <a:lvl4pPr marL="1600200" indent="-228600" algn="l" rtl="0" eaLnBrk="1" fontAlgn="t" hangingPunct="1">
        <a:spcBef>
          <a:spcPct val="15000"/>
        </a:spcBef>
        <a:spcAft>
          <a:spcPct val="15000"/>
        </a:spcAft>
        <a:buChar char="–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/>
          <p:cNvPicPr>
            <a:picLocks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0200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1920875" y="274638"/>
            <a:ext cx="699452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AU" altLang="en-US" smtClean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54000" y="1968500"/>
            <a:ext cx="8637588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smtClean="0"/>
              <a:t>click to edit Master text styles</a:t>
            </a:r>
          </a:p>
          <a:p>
            <a:pPr lvl="1"/>
            <a:r>
              <a:rPr lang="en-AU" altLang="en-US" smtClean="0"/>
              <a:t>second level</a:t>
            </a:r>
          </a:p>
          <a:p>
            <a:pPr lvl="2"/>
            <a:r>
              <a:rPr lang="en-AU" altLang="en-US" smtClean="0"/>
              <a:t>third level</a:t>
            </a:r>
          </a:p>
          <a:p>
            <a:pPr lvl="3"/>
            <a:r>
              <a:rPr lang="en-AU" altLang="en-US" smtClean="0"/>
              <a:t>fourth level</a:t>
            </a:r>
          </a:p>
          <a:p>
            <a:pPr lvl="0"/>
            <a:r>
              <a:rPr lang="en-AU" altLang="en-US" smtClean="0"/>
              <a:t>click to edit Master text styles</a:t>
            </a:r>
          </a:p>
          <a:p>
            <a:pPr lvl="1"/>
            <a:r>
              <a:rPr lang="en-AU" altLang="en-US" smtClean="0"/>
              <a:t>second level</a:t>
            </a:r>
          </a:p>
          <a:p>
            <a:pPr lvl="2"/>
            <a:r>
              <a:rPr lang="en-AU" altLang="en-US" smtClean="0"/>
              <a:t>third level</a:t>
            </a:r>
          </a:p>
          <a:p>
            <a:pPr lvl="3"/>
            <a:r>
              <a:rPr lang="en-AU" altLang="en-US" smtClean="0"/>
              <a:t>fourth level</a:t>
            </a:r>
          </a:p>
        </p:txBody>
      </p:sp>
      <p:pic>
        <p:nvPicPr>
          <p:cNvPr id="1029" name="Picture 7" descr="logo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39738"/>
            <a:ext cx="13462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5305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E5F7E"/>
          </a:solidFill>
          <a:latin typeface="Arial"/>
          <a:ea typeface="ＭＳ Ｐゴシック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rtl="0" eaLnBrk="1" fontAlgn="t" hangingPunct="1">
        <a:spcBef>
          <a:spcPct val="30000"/>
        </a:spcBef>
        <a:spcAft>
          <a:spcPct val="30000"/>
        </a:spcAft>
        <a:buChar char="•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1pPr>
      <a:lvl2pPr marL="742950" indent="-285750" algn="l" rtl="0" eaLnBrk="1" fontAlgn="t" hangingPunct="1">
        <a:spcBef>
          <a:spcPct val="15000"/>
        </a:spcBef>
        <a:spcAft>
          <a:spcPct val="15000"/>
        </a:spcAft>
        <a:buFont typeface="Arial" charset="0"/>
        <a:buChar char="–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2pPr>
      <a:lvl3pPr marL="1143000" indent="-228600" algn="l" rtl="0" eaLnBrk="1" fontAlgn="t" hangingPunct="1">
        <a:spcBef>
          <a:spcPct val="15000"/>
        </a:spcBef>
        <a:spcAft>
          <a:spcPct val="15000"/>
        </a:spcAft>
        <a:buChar char="•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3pPr>
      <a:lvl4pPr marL="1600200" indent="-228600" algn="l" rtl="0" eaLnBrk="1" fontAlgn="t" hangingPunct="1">
        <a:spcBef>
          <a:spcPct val="15000"/>
        </a:spcBef>
        <a:spcAft>
          <a:spcPct val="15000"/>
        </a:spcAft>
        <a:buChar char="–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/>
          <p:cNvPicPr>
            <a:picLocks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0200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1920875" y="274638"/>
            <a:ext cx="699452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AU" altLang="en-US" smtClean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54000" y="1968500"/>
            <a:ext cx="8637588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smtClean="0"/>
              <a:t>click to edit Master text styles</a:t>
            </a:r>
          </a:p>
          <a:p>
            <a:pPr lvl="1"/>
            <a:r>
              <a:rPr lang="en-AU" altLang="en-US" smtClean="0"/>
              <a:t>second level</a:t>
            </a:r>
          </a:p>
          <a:p>
            <a:pPr lvl="2"/>
            <a:r>
              <a:rPr lang="en-AU" altLang="en-US" smtClean="0"/>
              <a:t>third level</a:t>
            </a:r>
          </a:p>
          <a:p>
            <a:pPr lvl="3"/>
            <a:r>
              <a:rPr lang="en-AU" altLang="en-US" smtClean="0"/>
              <a:t>fourth level</a:t>
            </a:r>
          </a:p>
          <a:p>
            <a:pPr lvl="0"/>
            <a:r>
              <a:rPr lang="en-AU" altLang="en-US" smtClean="0"/>
              <a:t>click to edit Master text styles</a:t>
            </a:r>
          </a:p>
          <a:p>
            <a:pPr lvl="1"/>
            <a:r>
              <a:rPr lang="en-AU" altLang="en-US" smtClean="0"/>
              <a:t>second level</a:t>
            </a:r>
          </a:p>
          <a:p>
            <a:pPr lvl="2"/>
            <a:r>
              <a:rPr lang="en-AU" altLang="en-US" smtClean="0"/>
              <a:t>third level</a:t>
            </a:r>
          </a:p>
          <a:p>
            <a:pPr lvl="3"/>
            <a:r>
              <a:rPr lang="en-AU" altLang="en-US" smtClean="0"/>
              <a:t>fourth level</a:t>
            </a:r>
          </a:p>
        </p:txBody>
      </p:sp>
      <p:pic>
        <p:nvPicPr>
          <p:cNvPr id="1029" name="Picture 7" descr="logo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39738"/>
            <a:ext cx="13462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8406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E5F7E"/>
          </a:solidFill>
          <a:latin typeface="Arial"/>
          <a:ea typeface="ＭＳ Ｐゴシック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E5F7E"/>
          </a:solidFill>
          <a:latin typeface="Arial" charset="0"/>
          <a:ea typeface="ＭＳ Ｐゴシック" charset="-128"/>
          <a:cs typeface="Arial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10000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rtl="0" eaLnBrk="1" fontAlgn="t" hangingPunct="1">
        <a:spcBef>
          <a:spcPct val="30000"/>
        </a:spcBef>
        <a:spcAft>
          <a:spcPct val="30000"/>
        </a:spcAft>
        <a:buChar char="•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1pPr>
      <a:lvl2pPr marL="742950" indent="-285750" algn="l" rtl="0" eaLnBrk="1" fontAlgn="t" hangingPunct="1">
        <a:spcBef>
          <a:spcPct val="15000"/>
        </a:spcBef>
        <a:spcAft>
          <a:spcPct val="15000"/>
        </a:spcAft>
        <a:buFont typeface="Arial" charset="0"/>
        <a:buChar char="–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2pPr>
      <a:lvl3pPr marL="1143000" indent="-228600" algn="l" rtl="0" eaLnBrk="1" fontAlgn="t" hangingPunct="1">
        <a:spcBef>
          <a:spcPct val="15000"/>
        </a:spcBef>
        <a:spcAft>
          <a:spcPct val="15000"/>
        </a:spcAft>
        <a:buChar char="•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3pPr>
      <a:lvl4pPr marL="1600200" indent="-228600" algn="l" rtl="0" eaLnBrk="1" fontAlgn="t" hangingPunct="1">
        <a:spcBef>
          <a:spcPct val="15000"/>
        </a:spcBef>
        <a:spcAft>
          <a:spcPct val="15000"/>
        </a:spcAft>
        <a:buChar char="–"/>
        <a:defRPr sz="2400" kern="1200">
          <a:solidFill>
            <a:srgbClr val="666666"/>
          </a:solidFill>
          <a:latin typeface="Arial"/>
          <a:ea typeface="ＭＳ Ｐゴシック" charset="-128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9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4" descr="Placeholder_sk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38475"/>
            <a:ext cx="9142413" cy="381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Rectangle 6"/>
          <p:cNvSpPr>
            <a:spLocks noGrp="1"/>
          </p:cNvSpPr>
          <p:nvPr>
            <p:ph type="ctrTitle"/>
          </p:nvPr>
        </p:nvSpPr>
        <p:spPr>
          <a:xfrm>
            <a:off x="614363" y="1640083"/>
            <a:ext cx="7916862" cy="719138"/>
          </a:xfrm>
        </p:spPr>
        <p:txBody>
          <a:bodyPr/>
          <a:lstStyle/>
          <a:p>
            <a:pPr algn="ctr"/>
            <a:r>
              <a:rPr lang="en-US" altLang="en-US" dirty="0" smtClean="0">
                <a:latin typeface="Arial" charset="0"/>
                <a:ea typeface="ＭＳ Ｐゴシック" charset="-128"/>
                <a:cs typeface="Arial" charset="0"/>
              </a:rPr>
              <a:t>Convective-scale modelling: RMED and tropical process studies</a:t>
            </a:r>
            <a:endParaRPr lang="en-US" altLang="en-US" dirty="0">
              <a:latin typeface="Arial" charset="0"/>
              <a:ea typeface="ＭＳ Ｐゴシック" charset="-128"/>
              <a:cs typeface="Arial" charset="0"/>
            </a:endParaRPr>
          </a:p>
        </p:txBody>
      </p:sp>
      <p:sp>
        <p:nvSpPr>
          <p:cNvPr id="6148" name="Rectangle 7"/>
          <p:cNvSpPr>
            <a:spLocks noGrp="1"/>
          </p:cNvSpPr>
          <p:nvPr>
            <p:ph type="subTitle" idx="1"/>
          </p:nvPr>
        </p:nvSpPr>
        <p:spPr>
          <a:xfrm>
            <a:off x="447675" y="5721350"/>
            <a:ext cx="7916863" cy="719138"/>
          </a:xfrm>
        </p:spPr>
        <p:txBody>
          <a:bodyPr/>
          <a:lstStyle/>
          <a:p>
            <a:pPr eaLnBrk="1" hangingPunct="1"/>
            <a:r>
              <a:rPr lang="en-US" altLang="en-US">
                <a:latin typeface="Arial" charset="0"/>
                <a:cs typeface="Arial" charset="0"/>
              </a:rPr>
              <a:t>Charmaine Franklin</a:t>
            </a:r>
          </a:p>
          <a:p>
            <a:pPr eaLnBrk="1" hangingPunct="1"/>
            <a:r>
              <a:rPr lang="en-US" altLang="en-US">
                <a:latin typeface="Arial" charset="0"/>
                <a:cs typeface="Arial" charset="0"/>
              </a:rPr>
              <a:t>Bureau of Meteorology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 smtClean="0">
                <a:latin typeface="Arial" charset="0"/>
                <a:cs typeface="Arial" charset="0"/>
              </a:rPr>
              <a:t>Regional Model Evaluation            and Development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537174575"/>
              </p:ext>
            </p:extLst>
          </p:nvPr>
        </p:nvGraphicFramePr>
        <p:xfrm>
          <a:off x="3615846" y="2136645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315913" y="1905000"/>
            <a:ext cx="4707024" cy="4057650"/>
          </a:xfrm>
        </p:spPr>
        <p:txBody>
          <a:bodyPr/>
          <a:lstStyle/>
          <a:p>
            <a:pPr>
              <a:defRPr/>
            </a:pPr>
            <a:r>
              <a:rPr lang="en-AU" sz="2200" dirty="0"/>
              <a:t>RMED </a:t>
            </a:r>
            <a:r>
              <a:rPr lang="en-AU" sz="2200" dirty="0" smtClean="0"/>
              <a:t>is focussed on </a:t>
            </a:r>
            <a:r>
              <a:rPr lang="en-AU" sz="2200" dirty="0"/>
              <a:t>understanding and improving the convective-scale </a:t>
            </a:r>
            <a:r>
              <a:rPr lang="en-AU" sz="2200" dirty="0" smtClean="0"/>
              <a:t>model</a:t>
            </a:r>
            <a:endParaRPr lang="en-US" sz="2200" dirty="0" smtClean="0"/>
          </a:p>
          <a:p>
            <a:pPr>
              <a:defRPr/>
            </a:pPr>
            <a:r>
              <a:rPr lang="en-US" sz="2200" dirty="0" smtClean="0"/>
              <a:t>RA work </a:t>
            </a:r>
            <a:r>
              <a:rPr lang="en-US" sz="2200" dirty="0"/>
              <a:t>is a shared activity </a:t>
            </a:r>
            <a:r>
              <a:rPr lang="en-US" sz="2200" dirty="0" smtClean="0"/>
              <a:t>      of </a:t>
            </a:r>
            <a:r>
              <a:rPr lang="en-US" sz="2200" dirty="0"/>
              <a:t>the UM consortium</a:t>
            </a:r>
            <a:endParaRPr lang="en-AU" sz="2200" dirty="0" smtClean="0"/>
          </a:p>
          <a:p>
            <a:pPr>
              <a:defRPr/>
            </a:pPr>
            <a:r>
              <a:rPr lang="en-AU" sz="2200" dirty="0" smtClean="0"/>
              <a:t>RMED </a:t>
            </a:r>
            <a:r>
              <a:rPr lang="en-AU" sz="2200" dirty="0"/>
              <a:t>is about science </a:t>
            </a:r>
            <a:r>
              <a:rPr lang="en-AU" sz="2200" dirty="0" smtClean="0"/>
              <a:t>collaboration</a:t>
            </a:r>
          </a:p>
          <a:p>
            <a:pPr marL="0" indent="0">
              <a:buNone/>
              <a:defRPr/>
            </a:pPr>
            <a:endParaRPr lang="en-AU" dirty="0"/>
          </a:p>
          <a:p>
            <a:pPr marL="457200" lvl="1" indent="0" eaLnBrk="1" hangingPunct="1">
              <a:buFont typeface="Arial" panose="020B0604020202020204" pitchFamily="34" charset="0"/>
              <a:buNone/>
              <a:defRPr/>
            </a:pPr>
            <a:endParaRPr lang="en-AU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4034041" y="5028005"/>
            <a:ext cx="1603335" cy="1589528"/>
            <a:chOff x="565354" y="1262295"/>
            <a:chExt cx="1603335" cy="1589528"/>
          </a:xfrm>
        </p:grpSpPr>
        <p:sp>
          <p:nvSpPr>
            <p:cNvPr id="6" name="Oval 5"/>
            <p:cNvSpPr/>
            <p:nvPr/>
          </p:nvSpPr>
          <p:spPr>
            <a:xfrm>
              <a:off x="565354" y="1262295"/>
              <a:ext cx="1603335" cy="158952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7" name="Oval 4"/>
            <p:cNvSpPr/>
            <p:nvPr/>
          </p:nvSpPr>
          <p:spPr>
            <a:xfrm>
              <a:off x="800157" y="1495076"/>
              <a:ext cx="1133729" cy="112396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AU" sz="1700" dirty="0" smtClean="0"/>
                <a:t>Ensembles</a:t>
              </a:r>
              <a:endParaRPr lang="en-AU" sz="17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1712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err="1" smtClean="0">
                <a:latin typeface="Arial" charset="0"/>
                <a:cs typeface="Arial" charset="0"/>
              </a:rPr>
              <a:t>Organisation</a:t>
            </a:r>
            <a:r>
              <a:rPr lang="en-US" altLang="en-US" dirty="0" smtClean="0">
                <a:latin typeface="Arial" charset="0"/>
                <a:cs typeface="Arial" charset="0"/>
              </a:rPr>
              <a:t> of convection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2708" y="5292334"/>
            <a:ext cx="85490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1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2000" dirty="0" smtClean="0">
                <a:solidFill>
                  <a:srgbClr val="666666"/>
                </a:solidFill>
              </a:rPr>
              <a:t>Convective cells form on the </a:t>
            </a:r>
            <a:r>
              <a:rPr lang="en-AU" sz="2000" b="1" dirty="0" smtClean="0">
                <a:solidFill>
                  <a:srgbClr val="666666"/>
                </a:solidFill>
              </a:rPr>
              <a:t>leading edge</a:t>
            </a:r>
            <a:r>
              <a:rPr lang="en-AU" sz="2000" dirty="0" smtClean="0">
                <a:solidFill>
                  <a:srgbClr val="666666"/>
                </a:solidFill>
              </a:rPr>
              <a:t> of the observed squall</a:t>
            </a:r>
          </a:p>
          <a:p>
            <a:pPr marL="285750" indent="-285750" eaLnBrk="1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2000" dirty="0" smtClean="0">
                <a:solidFill>
                  <a:srgbClr val="666666"/>
                </a:solidFill>
              </a:rPr>
              <a:t>Convective cells form on the </a:t>
            </a:r>
            <a:r>
              <a:rPr lang="en-AU" sz="2000" b="1" dirty="0" smtClean="0">
                <a:solidFill>
                  <a:srgbClr val="666666"/>
                </a:solidFill>
              </a:rPr>
              <a:t>trailing edge </a:t>
            </a:r>
            <a:r>
              <a:rPr lang="en-AU" sz="2000" dirty="0" smtClean="0">
                <a:solidFill>
                  <a:srgbClr val="666666"/>
                </a:solidFill>
              </a:rPr>
              <a:t>of the simulated squall</a:t>
            </a:r>
          </a:p>
          <a:p>
            <a:pPr marL="285750" indent="-285750" eaLnBrk="1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2000" dirty="0" smtClean="0">
                <a:solidFill>
                  <a:srgbClr val="666666"/>
                </a:solidFill>
              </a:rPr>
              <a:t>Convective organisation affects duration, propagation &amp; rainfall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49341" r="49640" b="405"/>
          <a:stretch/>
        </p:blipFill>
        <p:spPr>
          <a:xfrm>
            <a:off x="4437839" y="1836011"/>
            <a:ext cx="2947223" cy="3297827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1436810" y="1836010"/>
            <a:ext cx="3016954" cy="3297600"/>
            <a:chOff x="1436810" y="1836010"/>
            <a:chExt cx="3016954" cy="329760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89" t="315" r="84" b="49688"/>
            <a:stretch/>
          </p:blipFill>
          <p:spPr>
            <a:xfrm>
              <a:off x="1436810" y="1836010"/>
              <a:ext cx="3016954" cy="32976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2011220" y="2825161"/>
              <a:ext cx="16561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1" hangingPunct="1"/>
              <a:r>
                <a:rPr lang="en-AU" dirty="0">
                  <a:solidFill>
                    <a:srgbClr val="666666"/>
                  </a:solidFill>
                </a:rPr>
                <a:t>s</a:t>
              </a:r>
              <a:r>
                <a:rPr lang="en-AU" dirty="0" smtClean="0">
                  <a:solidFill>
                    <a:srgbClr val="666666"/>
                  </a:solidFill>
                </a:rPr>
                <a:t>torm motion</a:t>
              </a:r>
              <a:endParaRPr lang="en-AU" dirty="0">
                <a:solidFill>
                  <a:srgbClr val="666666"/>
                </a:solidFill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 rot="12566286" flipV="1">
              <a:off x="2499646" y="3269787"/>
              <a:ext cx="417635" cy="21513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/>
              <a:endParaRPr lang="en-AU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4526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err="1" smtClean="0">
                <a:latin typeface="Arial" charset="0"/>
                <a:cs typeface="Arial" charset="0"/>
              </a:rPr>
              <a:t>Organisation</a:t>
            </a:r>
            <a:r>
              <a:rPr lang="en-US" altLang="en-US" dirty="0" smtClean="0">
                <a:latin typeface="Arial" charset="0"/>
                <a:cs typeface="Arial" charset="0"/>
              </a:rPr>
              <a:t> of convection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2708" y="5292334"/>
            <a:ext cx="85490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1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2000" dirty="0" smtClean="0">
                <a:solidFill>
                  <a:srgbClr val="666666"/>
                </a:solidFill>
              </a:rPr>
              <a:t>Convective cells form on the </a:t>
            </a:r>
            <a:r>
              <a:rPr lang="en-AU" sz="2000" b="1" dirty="0" smtClean="0">
                <a:solidFill>
                  <a:srgbClr val="666666"/>
                </a:solidFill>
              </a:rPr>
              <a:t>leading edge</a:t>
            </a:r>
            <a:r>
              <a:rPr lang="en-AU" sz="2000" dirty="0" smtClean="0">
                <a:solidFill>
                  <a:srgbClr val="666666"/>
                </a:solidFill>
              </a:rPr>
              <a:t> of the observed squall</a:t>
            </a:r>
          </a:p>
          <a:p>
            <a:pPr marL="285750" indent="-285750" eaLnBrk="1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2000" dirty="0" smtClean="0">
                <a:solidFill>
                  <a:srgbClr val="666666"/>
                </a:solidFill>
              </a:rPr>
              <a:t>Convective cells form on the </a:t>
            </a:r>
            <a:r>
              <a:rPr lang="en-AU" sz="2000" b="1" dirty="0" smtClean="0">
                <a:solidFill>
                  <a:srgbClr val="666666"/>
                </a:solidFill>
              </a:rPr>
              <a:t>trailing edge </a:t>
            </a:r>
            <a:r>
              <a:rPr lang="en-AU" sz="2000" dirty="0" smtClean="0">
                <a:solidFill>
                  <a:srgbClr val="666666"/>
                </a:solidFill>
              </a:rPr>
              <a:t>of the simulated squall</a:t>
            </a:r>
          </a:p>
          <a:p>
            <a:pPr marL="285750" indent="-285750" eaLnBrk="1" hangingPunct="1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2000" dirty="0" smtClean="0">
                <a:solidFill>
                  <a:srgbClr val="666666"/>
                </a:solidFill>
              </a:rPr>
              <a:t>Convective organisation affects duration, propagation &amp; rainfall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49341" r="49640" b="405"/>
          <a:stretch/>
        </p:blipFill>
        <p:spPr>
          <a:xfrm>
            <a:off x="4437839" y="1836011"/>
            <a:ext cx="2947223" cy="3297827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6446830" y="3418414"/>
            <a:ext cx="611436" cy="5673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436810" y="1836010"/>
            <a:ext cx="3016954" cy="3297600"/>
            <a:chOff x="1436810" y="1836010"/>
            <a:chExt cx="3016954" cy="329760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89" t="315" r="84" b="49688"/>
            <a:stretch/>
          </p:blipFill>
          <p:spPr>
            <a:xfrm>
              <a:off x="1436810" y="1836010"/>
              <a:ext cx="3016954" cy="3297600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2011220" y="2825161"/>
              <a:ext cx="16561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1" hangingPunct="1"/>
              <a:r>
                <a:rPr lang="en-AU" dirty="0">
                  <a:solidFill>
                    <a:srgbClr val="666666"/>
                  </a:solidFill>
                </a:rPr>
                <a:t>s</a:t>
              </a:r>
              <a:r>
                <a:rPr lang="en-AU" dirty="0" smtClean="0">
                  <a:solidFill>
                    <a:srgbClr val="666666"/>
                  </a:solidFill>
                </a:rPr>
                <a:t>torm motion</a:t>
              </a:r>
              <a:endParaRPr lang="en-AU" dirty="0">
                <a:solidFill>
                  <a:srgbClr val="666666"/>
                </a:solidFill>
              </a:endParaRPr>
            </a:p>
          </p:txBody>
        </p:sp>
        <p:sp>
          <p:nvSpPr>
            <p:cNvPr id="16" name="Right Arrow 15"/>
            <p:cNvSpPr/>
            <p:nvPr/>
          </p:nvSpPr>
          <p:spPr>
            <a:xfrm rot="12566286" flipV="1">
              <a:off x="2499646" y="3269787"/>
              <a:ext cx="417635" cy="21513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hangingPunct="1"/>
              <a:endParaRPr lang="en-AU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270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Squall line cross-section analysis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74"/>
          <a:stretch/>
        </p:blipFill>
        <p:spPr>
          <a:xfrm>
            <a:off x="190029" y="1748063"/>
            <a:ext cx="4207078" cy="403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48071"/>
          <a:stretch/>
        </p:blipFill>
        <p:spPr>
          <a:xfrm>
            <a:off x="4526556" y="1781114"/>
            <a:ext cx="4185285" cy="226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921"/>
          <a:stretch/>
        </p:blipFill>
        <p:spPr>
          <a:xfrm>
            <a:off x="184085" y="4028471"/>
            <a:ext cx="4213022" cy="2052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836" b="581"/>
          <a:stretch/>
        </p:blipFill>
        <p:spPr>
          <a:xfrm>
            <a:off x="190029" y="3793966"/>
            <a:ext cx="4207078" cy="288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23" b="-230"/>
          <a:stretch/>
        </p:blipFill>
        <p:spPr>
          <a:xfrm>
            <a:off x="181842" y="6075932"/>
            <a:ext cx="4213022" cy="28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588"/>
          <a:stretch/>
        </p:blipFill>
        <p:spPr>
          <a:xfrm>
            <a:off x="4501993" y="1759080"/>
            <a:ext cx="4230762" cy="205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86" b="-241"/>
          <a:stretch/>
        </p:blipFill>
        <p:spPr>
          <a:xfrm>
            <a:off x="4481079" y="3774242"/>
            <a:ext cx="4230762" cy="288000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 rot="10800000">
            <a:off x="804232" y="6419017"/>
            <a:ext cx="771181" cy="23884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AU">
              <a:solidFill>
                <a:srgbClr val="FFFFFF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05586" y="6330883"/>
            <a:ext cx="6994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/>
            <a:r>
              <a:rPr lang="en-AU" dirty="0">
                <a:solidFill>
                  <a:srgbClr val="666666"/>
                </a:solidFill>
              </a:rPr>
              <a:t>s</a:t>
            </a:r>
            <a:r>
              <a:rPr lang="en-AU" dirty="0" smtClean="0">
                <a:solidFill>
                  <a:srgbClr val="666666"/>
                </a:solidFill>
              </a:rPr>
              <a:t>torm motion (upstream/leading edge – downstream/trailing edge)</a:t>
            </a:r>
            <a:endParaRPr lang="en-AU" dirty="0">
              <a:solidFill>
                <a:srgbClr val="666666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40941" y="4437529"/>
            <a:ext cx="3697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100" dirty="0" smtClean="0"/>
              <a:t>Gravity wave warms and dries upwind environment – prevents deep convection forming on leading edge</a:t>
            </a:r>
            <a:endParaRPr lang="en-AU" sz="2100" dirty="0"/>
          </a:p>
        </p:txBody>
      </p:sp>
    </p:spTree>
    <p:extLst>
      <p:ext uri="{BB962C8B-B14F-4D97-AF65-F5344CB8AC3E}">
        <p14:creationId xmlns:p14="http://schemas.microsoft.com/office/powerpoint/2010/main" val="1595160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Sub-km scale simulations</a:t>
            </a:r>
            <a:endParaRPr lang="en-AU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457200" y="5114228"/>
            <a:ext cx="8366760" cy="1338115"/>
          </a:xfrm>
        </p:spPr>
        <p:txBody>
          <a:bodyPr/>
          <a:lstStyle/>
          <a:p>
            <a:pPr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AU" sz="2100" dirty="0" smtClean="0"/>
              <a:t>Convective cells too circular in 1.5km – under resolved</a:t>
            </a:r>
          </a:p>
          <a:p>
            <a:pPr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AU" sz="2100" dirty="0" smtClean="0"/>
              <a:t>400m simulation produces a more realistic squall line in terms </a:t>
            </a:r>
            <a:r>
              <a:rPr lang="en-AU" sz="2100" dirty="0" smtClean="0"/>
              <a:t>of </a:t>
            </a:r>
            <a:r>
              <a:rPr lang="en-AU" sz="2100" dirty="0" smtClean="0"/>
              <a:t>convective organisation and </a:t>
            </a:r>
            <a:r>
              <a:rPr lang="en-AU" sz="2100" dirty="0" smtClean="0"/>
              <a:t>convective-stratiform partitioning</a:t>
            </a:r>
            <a:endParaRPr lang="en-AU" sz="21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1920875" y="1786828"/>
            <a:ext cx="1293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1.5 km</a:t>
            </a:r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6475139" y="1786828"/>
            <a:ext cx="1293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400 m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6160"/>
            <a:ext cx="4572000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156160"/>
            <a:ext cx="4572000" cy="2571750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rot="20324218" flipV="1">
            <a:off x="7864881" y="3510439"/>
            <a:ext cx="417635" cy="2151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AU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20485279">
            <a:off x="7141671" y="3765223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/>
            <a:r>
              <a:rPr lang="en-AU" dirty="0">
                <a:solidFill>
                  <a:srgbClr val="666666"/>
                </a:solidFill>
              </a:rPr>
              <a:t>s</a:t>
            </a:r>
            <a:r>
              <a:rPr lang="en-AU" dirty="0" smtClean="0">
                <a:solidFill>
                  <a:srgbClr val="666666"/>
                </a:solidFill>
              </a:rPr>
              <a:t>torm motion</a:t>
            </a:r>
            <a:endParaRPr lang="en-AU" dirty="0">
              <a:solidFill>
                <a:srgbClr val="66666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23883" y="6452343"/>
            <a:ext cx="6427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Figures produced in collaboration with Drew Whitehouse NCI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094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Rain </a:t>
            </a:r>
            <a:r>
              <a:rPr lang="en-AU" dirty="0" smtClean="0"/>
              <a:t>rate </a:t>
            </a:r>
            <a:r>
              <a:rPr lang="en-AU" dirty="0" smtClean="0"/>
              <a:t>distribution</a:t>
            </a:r>
            <a:endParaRPr lang="en-AU" sz="2400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457200" y="5106493"/>
            <a:ext cx="8458200" cy="981139"/>
          </a:xfrm>
        </p:spPr>
        <p:txBody>
          <a:bodyPr/>
          <a:lstStyle/>
          <a:p>
            <a:pPr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AU" sz="2100" dirty="0"/>
              <a:t>100m simulation does not show an improvement </a:t>
            </a:r>
            <a:endParaRPr lang="en-AU" sz="2100" dirty="0" smtClean="0"/>
          </a:p>
          <a:p>
            <a:pPr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AU" sz="2100" dirty="0" smtClean="0"/>
              <a:t>400m simulation</a:t>
            </a:r>
            <a:r>
              <a:rPr lang="en-AU" sz="2100" dirty="0" smtClean="0"/>
              <a:t> </a:t>
            </a:r>
            <a:r>
              <a:rPr lang="en-AU" sz="2100" dirty="0" smtClean="0"/>
              <a:t>produces closest </a:t>
            </a:r>
            <a:r>
              <a:rPr lang="en-AU" sz="2100" dirty="0" smtClean="0"/>
              <a:t>agreement with observations </a:t>
            </a:r>
          </a:p>
          <a:p>
            <a:pPr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AU" sz="2100" dirty="0" smtClean="0"/>
              <a:t>F</a:t>
            </a:r>
            <a:r>
              <a:rPr lang="en-AU" sz="2100" dirty="0" smtClean="0"/>
              <a:t>ocus is on developing </a:t>
            </a:r>
            <a:r>
              <a:rPr lang="en-AU" sz="2100" dirty="0" smtClean="0"/>
              <a:t>scale-aware parameterisations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406" y="1824004"/>
            <a:ext cx="4891430" cy="318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023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ubtitle 2"/>
          <p:cNvSpPr txBox="1">
            <a:spLocks/>
          </p:cNvSpPr>
          <p:nvPr/>
        </p:nvSpPr>
        <p:spPr bwMode="auto">
          <a:xfrm>
            <a:off x="409575" y="5453063"/>
            <a:ext cx="6400800" cy="754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AU" altLang="en-US" dirty="0" smtClean="0"/>
              <a:t>charmaine.franklin@bom.gov.au</a:t>
            </a:r>
            <a:endParaRPr lang="en-AU" altLang="en-US" dirty="0"/>
          </a:p>
        </p:txBody>
      </p:sp>
      <p:sp>
        <p:nvSpPr>
          <p:cNvPr id="16387" name="Title 1"/>
          <p:cNvSpPr txBox="1">
            <a:spLocks/>
          </p:cNvSpPr>
          <p:nvPr/>
        </p:nvSpPr>
        <p:spPr bwMode="auto">
          <a:xfrm>
            <a:off x="409575" y="4797145"/>
            <a:ext cx="7772400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AU" altLang="en-US" sz="2400" dirty="0">
                <a:solidFill>
                  <a:srgbClr val="1F5C80"/>
                </a:solidFill>
                <a:cs typeface="Arial" charset="0"/>
              </a:rPr>
              <a:t>Thank you…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8224" y="2057400"/>
            <a:ext cx="76037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https://code.metoffice.gov.uk/trac/rmed</a:t>
            </a:r>
            <a:r>
              <a:rPr lang="en-AU" sz="2400" dirty="0" smtClean="0"/>
              <a:t>/</a:t>
            </a:r>
          </a:p>
          <a:p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armaine_rmed_june2017">
  <a:themeElements>
    <a:clrScheme name="Bureau Standard 2">
      <a:dk1>
        <a:srgbClr val="666666"/>
      </a:dk1>
      <a:lt1>
        <a:srgbClr val="FFFFFF"/>
      </a:lt1>
      <a:dk2>
        <a:srgbClr val="34657F"/>
      </a:dk2>
      <a:lt2>
        <a:srgbClr val="EEECE1"/>
      </a:lt2>
      <a:accent1>
        <a:srgbClr val="00AFD7"/>
      </a:accent1>
      <a:accent2>
        <a:srgbClr val="34657F"/>
      </a:accent2>
      <a:accent3>
        <a:srgbClr val="FFFFFF"/>
      </a:accent3>
      <a:accent4>
        <a:srgbClr val="565656"/>
      </a:accent4>
      <a:accent5>
        <a:srgbClr val="AAD4E8"/>
      </a:accent5>
      <a:accent6>
        <a:srgbClr val="2E5B72"/>
      </a:accent6>
      <a:hlink>
        <a:srgbClr val="00AFD7"/>
      </a:hlink>
      <a:folHlink>
        <a:srgbClr val="671E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ureau Standard 1">
        <a:dk1>
          <a:srgbClr val="666666"/>
        </a:dk1>
        <a:lt1>
          <a:srgbClr val="FFFFFF"/>
        </a:lt1>
        <a:dk2>
          <a:srgbClr val="1F497D"/>
        </a:dk2>
        <a:lt2>
          <a:srgbClr val="EEECE1"/>
        </a:lt2>
        <a:accent1>
          <a:srgbClr val="10ADDA"/>
        </a:accent1>
        <a:accent2>
          <a:srgbClr val="2A597A"/>
        </a:accent2>
        <a:accent3>
          <a:srgbClr val="FFFFFF"/>
        </a:accent3>
        <a:accent4>
          <a:srgbClr val="565656"/>
        </a:accent4>
        <a:accent5>
          <a:srgbClr val="AAD3EA"/>
        </a:accent5>
        <a:accent6>
          <a:srgbClr val="25506E"/>
        </a:accent6>
        <a:hlink>
          <a:srgbClr val="FF0000"/>
        </a:hlink>
        <a:folHlink>
          <a:srgbClr val="FFE1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reau Standard 2">
        <a:dk1>
          <a:srgbClr val="666666"/>
        </a:dk1>
        <a:lt1>
          <a:srgbClr val="FFFFFF"/>
        </a:lt1>
        <a:dk2>
          <a:srgbClr val="34657F"/>
        </a:dk2>
        <a:lt2>
          <a:srgbClr val="EEECE1"/>
        </a:lt2>
        <a:accent1>
          <a:srgbClr val="00AFD7"/>
        </a:accent1>
        <a:accent2>
          <a:srgbClr val="34657F"/>
        </a:accent2>
        <a:accent3>
          <a:srgbClr val="FFFFFF"/>
        </a:accent3>
        <a:accent4>
          <a:srgbClr val="565656"/>
        </a:accent4>
        <a:accent5>
          <a:srgbClr val="AAD4E8"/>
        </a:accent5>
        <a:accent6>
          <a:srgbClr val="2E5B72"/>
        </a:accent6>
        <a:hlink>
          <a:srgbClr val="00AFD7"/>
        </a:hlink>
        <a:folHlink>
          <a:srgbClr val="671E7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charmaine_rmed_june2017.pptx [Compatibility Mode]" id="{402C7E05-D704-439D-9AC8-72CB9318DA12}" vid="{D5145CAE-D661-4EDC-8C9B-7D45E0FCA6F8}"/>
    </a:ext>
  </a:extLst>
</a:theme>
</file>

<file path=ppt/theme/theme2.xml><?xml version="1.0" encoding="utf-8"?>
<a:theme xmlns:a="http://schemas.openxmlformats.org/drawingml/2006/main" name="Bureau Blank">
  <a:themeElements>
    <a:clrScheme name="Bureau Blank 13">
      <a:dk1>
        <a:srgbClr val="666666"/>
      </a:dk1>
      <a:lt1>
        <a:srgbClr val="FFFFFF"/>
      </a:lt1>
      <a:dk2>
        <a:srgbClr val="34657F"/>
      </a:dk2>
      <a:lt2>
        <a:srgbClr val="EEECE1"/>
      </a:lt2>
      <a:accent1>
        <a:srgbClr val="00AFD7"/>
      </a:accent1>
      <a:accent2>
        <a:srgbClr val="34657F"/>
      </a:accent2>
      <a:accent3>
        <a:srgbClr val="FFFFFF"/>
      </a:accent3>
      <a:accent4>
        <a:srgbClr val="565656"/>
      </a:accent4>
      <a:accent5>
        <a:srgbClr val="AAD4E8"/>
      </a:accent5>
      <a:accent6>
        <a:srgbClr val="2E5B72"/>
      </a:accent6>
      <a:hlink>
        <a:srgbClr val="00AFD7"/>
      </a:hlink>
      <a:folHlink>
        <a:srgbClr val="671E75"/>
      </a:folHlink>
    </a:clrScheme>
    <a:fontScheme name="Bureau Blan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Bureau 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reau 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reau 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reau 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reau 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reau 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reau 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reau 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reau 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reau 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reau 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reau 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reau Blank 13">
        <a:dk1>
          <a:srgbClr val="666666"/>
        </a:dk1>
        <a:lt1>
          <a:srgbClr val="FFFFFF"/>
        </a:lt1>
        <a:dk2>
          <a:srgbClr val="34657F"/>
        </a:dk2>
        <a:lt2>
          <a:srgbClr val="EEECE1"/>
        </a:lt2>
        <a:accent1>
          <a:srgbClr val="00AFD7"/>
        </a:accent1>
        <a:accent2>
          <a:srgbClr val="34657F"/>
        </a:accent2>
        <a:accent3>
          <a:srgbClr val="FFFFFF"/>
        </a:accent3>
        <a:accent4>
          <a:srgbClr val="565656"/>
        </a:accent4>
        <a:accent5>
          <a:srgbClr val="AAD4E8"/>
        </a:accent5>
        <a:accent6>
          <a:srgbClr val="2E5B72"/>
        </a:accent6>
        <a:hlink>
          <a:srgbClr val="00AFD7"/>
        </a:hlink>
        <a:folHlink>
          <a:srgbClr val="671E7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charmaine_rmed_june2017.pptx [Compatibility Mode]" id="{402C7E05-D704-439D-9AC8-72CB9318DA12}" vid="{89124FA3-A29A-485B-83DC-57B5ED26BA22}"/>
    </a:ext>
  </a:extLst>
</a:theme>
</file>

<file path=ppt/theme/theme3.xml><?xml version="1.0" encoding="utf-8"?>
<a:theme xmlns:a="http://schemas.openxmlformats.org/drawingml/2006/main" name="singv3.0">
  <a:themeElements>
    <a:clrScheme name="Bureau Standard 2">
      <a:dk1>
        <a:srgbClr val="666666"/>
      </a:dk1>
      <a:lt1>
        <a:srgbClr val="FFFFFF"/>
      </a:lt1>
      <a:dk2>
        <a:srgbClr val="34657F"/>
      </a:dk2>
      <a:lt2>
        <a:srgbClr val="EEECE1"/>
      </a:lt2>
      <a:accent1>
        <a:srgbClr val="00AFD7"/>
      </a:accent1>
      <a:accent2>
        <a:srgbClr val="34657F"/>
      </a:accent2>
      <a:accent3>
        <a:srgbClr val="FFFFFF"/>
      </a:accent3>
      <a:accent4>
        <a:srgbClr val="565656"/>
      </a:accent4>
      <a:accent5>
        <a:srgbClr val="AAD4E8"/>
      </a:accent5>
      <a:accent6>
        <a:srgbClr val="2E5B72"/>
      </a:accent6>
      <a:hlink>
        <a:srgbClr val="00AFD7"/>
      </a:hlink>
      <a:folHlink>
        <a:srgbClr val="671E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ureau Standard 1">
        <a:dk1>
          <a:srgbClr val="666666"/>
        </a:dk1>
        <a:lt1>
          <a:srgbClr val="FFFFFF"/>
        </a:lt1>
        <a:dk2>
          <a:srgbClr val="1F497D"/>
        </a:dk2>
        <a:lt2>
          <a:srgbClr val="EEECE1"/>
        </a:lt2>
        <a:accent1>
          <a:srgbClr val="10ADDA"/>
        </a:accent1>
        <a:accent2>
          <a:srgbClr val="2A597A"/>
        </a:accent2>
        <a:accent3>
          <a:srgbClr val="FFFFFF"/>
        </a:accent3>
        <a:accent4>
          <a:srgbClr val="565656"/>
        </a:accent4>
        <a:accent5>
          <a:srgbClr val="AAD3EA"/>
        </a:accent5>
        <a:accent6>
          <a:srgbClr val="25506E"/>
        </a:accent6>
        <a:hlink>
          <a:srgbClr val="FF0000"/>
        </a:hlink>
        <a:folHlink>
          <a:srgbClr val="FFE1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reau Standard 2">
        <a:dk1>
          <a:srgbClr val="666666"/>
        </a:dk1>
        <a:lt1>
          <a:srgbClr val="FFFFFF"/>
        </a:lt1>
        <a:dk2>
          <a:srgbClr val="34657F"/>
        </a:dk2>
        <a:lt2>
          <a:srgbClr val="EEECE1"/>
        </a:lt2>
        <a:accent1>
          <a:srgbClr val="00AFD7"/>
        </a:accent1>
        <a:accent2>
          <a:srgbClr val="34657F"/>
        </a:accent2>
        <a:accent3>
          <a:srgbClr val="FFFFFF"/>
        </a:accent3>
        <a:accent4>
          <a:srgbClr val="565656"/>
        </a:accent4>
        <a:accent5>
          <a:srgbClr val="AAD4E8"/>
        </a:accent5>
        <a:accent6>
          <a:srgbClr val="2E5B72"/>
        </a:accent6>
        <a:hlink>
          <a:srgbClr val="00AFD7"/>
        </a:hlink>
        <a:folHlink>
          <a:srgbClr val="671E7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singv3.0">
  <a:themeElements>
    <a:clrScheme name="Bureau Standard 2">
      <a:dk1>
        <a:srgbClr val="666666"/>
      </a:dk1>
      <a:lt1>
        <a:srgbClr val="FFFFFF"/>
      </a:lt1>
      <a:dk2>
        <a:srgbClr val="34657F"/>
      </a:dk2>
      <a:lt2>
        <a:srgbClr val="EEECE1"/>
      </a:lt2>
      <a:accent1>
        <a:srgbClr val="00AFD7"/>
      </a:accent1>
      <a:accent2>
        <a:srgbClr val="34657F"/>
      </a:accent2>
      <a:accent3>
        <a:srgbClr val="FFFFFF"/>
      </a:accent3>
      <a:accent4>
        <a:srgbClr val="565656"/>
      </a:accent4>
      <a:accent5>
        <a:srgbClr val="AAD4E8"/>
      </a:accent5>
      <a:accent6>
        <a:srgbClr val="2E5B72"/>
      </a:accent6>
      <a:hlink>
        <a:srgbClr val="00AFD7"/>
      </a:hlink>
      <a:folHlink>
        <a:srgbClr val="671E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ureau Standard 1">
        <a:dk1>
          <a:srgbClr val="666666"/>
        </a:dk1>
        <a:lt1>
          <a:srgbClr val="FFFFFF"/>
        </a:lt1>
        <a:dk2>
          <a:srgbClr val="1F497D"/>
        </a:dk2>
        <a:lt2>
          <a:srgbClr val="EEECE1"/>
        </a:lt2>
        <a:accent1>
          <a:srgbClr val="10ADDA"/>
        </a:accent1>
        <a:accent2>
          <a:srgbClr val="2A597A"/>
        </a:accent2>
        <a:accent3>
          <a:srgbClr val="FFFFFF"/>
        </a:accent3>
        <a:accent4>
          <a:srgbClr val="565656"/>
        </a:accent4>
        <a:accent5>
          <a:srgbClr val="AAD3EA"/>
        </a:accent5>
        <a:accent6>
          <a:srgbClr val="25506E"/>
        </a:accent6>
        <a:hlink>
          <a:srgbClr val="FF0000"/>
        </a:hlink>
        <a:folHlink>
          <a:srgbClr val="FFE1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reau Standard 2">
        <a:dk1>
          <a:srgbClr val="666666"/>
        </a:dk1>
        <a:lt1>
          <a:srgbClr val="FFFFFF"/>
        </a:lt1>
        <a:dk2>
          <a:srgbClr val="34657F"/>
        </a:dk2>
        <a:lt2>
          <a:srgbClr val="EEECE1"/>
        </a:lt2>
        <a:accent1>
          <a:srgbClr val="00AFD7"/>
        </a:accent1>
        <a:accent2>
          <a:srgbClr val="34657F"/>
        </a:accent2>
        <a:accent3>
          <a:srgbClr val="FFFFFF"/>
        </a:accent3>
        <a:accent4>
          <a:srgbClr val="565656"/>
        </a:accent4>
        <a:accent5>
          <a:srgbClr val="AAD4E8"/>
        </a:accent5>
        <a:accent6>
          <a:srgbClr val="2E5B72"/>
        </a:accent6>
        <a:hlink>
          <a:srgbClr val="00AFD7"/>
        </a:hlink>
        <a:folHlink>
          <a:srgbClr val="671E7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amsi_june2016">
  <a:themeElements>
    <a:clrScheme name="Bureau Standard 2">
      <a:dk1>
        <a:srgbClr val="666666"/>
      </a:dk1>
      <a:lt1>
        <a:srgbClr val="FFFFFF"/>
      </a:lt1>
      <a:dk2>
        <a:srgbClr val="34657F"/>
      </a:dk2>
      <a:lt2>
        <a:srgbClr val="EEECE1"/>
      </a:lt2>
      <a:accent1>
        <a:srgbClr val="00AFD7"/>
      </a:accent1>
      <a:accent2>
        <a:srgbClr val="34657F"/>
      </a:accent2>
      <a:accent3>
        <a:srgbClr val="FFFFFF"/>
      </a:accent3>
      <a:accent4>
        <a:srgbClr val="565656"/>
      </a:accent4>
      <a:accent5>
        <a:srgbClr val="AAD4E8"/>
      </a:accent5>
      <a:accent6>
        <a:srgbClr val="2E5B72"/>
      </a:accent6>
      <a:hlink>
        <a:srgbClr val="00AFD7"/>
      </a:hlink>
      <a:folHlink>
        <a:srgbClr val="671E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ureau Standard 1">
        <a:dk1>
          <a:srgbClr val="666666"/>
        </a:dk1>
        <a:lt1>
          <a:srgbClr val="FFFFFF"/>
        </a:lt1>
        <a:dk2>
          <a:srgbClr val="1F497D"/>
        </a:dk2>
        <a:lt2>
          <a:srgbClr val="EEECE1"/>
        </a:lt2>
        <a:accent1>
          <a:srgbClr val="10ADDA"/>
        </a:accent1>
        <a:accent2>
          <a:srgbClr val="2A597A"/>
        </a:accent2>
        <a:accent3>
          <a:srgbClr val="FFFFFF"/>
        </a:accent3>
        <a:accent4>
          <a:srgbClr val="565656"/>
        </a:accent4>
        <a:accent5>
          <a:srgbClr val="AAD3EA"/>
        </a:accent5>
        <a:accent6>
          <a:srgbClr val="25506E"/>
        </a:accent6>
        <a:hlink>
          <a:srgbClr val="FF0000"/>
        </a:hlink>
        <a:folHlink>
          <a:srgbClr val="FFE1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reau Standard 2">
        <a:dk1>
          <a:srgbClr val="666666"/>
        </a:dk1>
        <a:lt1>
          <a:srgbClr val="FFFFFF"/>
        </a:lt1>
        <a:dk2>
          <a:srgbClr val="34657F"/>
        </a:dk2>
        <a:lt2>
          <a:srgbClr val="EEECE1"/>
        </a:lt2>
        <a:accent1>
          <a:srgbClr val="00AFD7"/>
        </a:accent1>
        <a:accent2>
          <a:srgbClr val="34657F"/>
        </a:accent2>
        <a:accent3>
          <a:srgbClr val="FFFFFF"/>
        </a:accent3>
        <a:accent4>
          <a:srgbClr val="565656"/>
        </a:accent4>
        <a:accent5>
          <a:srgbClr val="AAD4E8"/>
        </a:accent5>
        <a:accent6>
          <a:srgbClr val="2E5B72"/>
        </a:accent6>
        <a:hlink>
          <a:srgbClr val="00AFD7"/>
        </a:hlink>
        <a:folHlink>
          <a:srgbClr val="671E7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charmaine_rmed_june2017.pptx</Template>
  <TotalTime>3982</TotalTime>
  <Words>351</Words>
  <Application>Microsoft Office PowerPoint</Application>
  <PresentationFormat>On-screen Show (4:3)</PresentationFormat>
  <Paragraphs>50</Paragraphs>
  <Slides>8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charmaine_rmed_june2017</vt:lpstr>
      <vt:lpstr>Bureau Blank</vt:lpstr>
      <vt:lpstr>singv3.0</vt:lpstr>
      <vt:lpstr>1_singv3.0</vt:lpstr>
      <vt:lpstr>amsi_june2016</vt:lpstr>
      <vt:lpstr>Convective-scale modelling: RMED and tropical process studies</vt:lpstr>
      <vt:lpstr>Regional Model Evaluation            and Development</vt:lpstr>
      <vt:lpstr>Organisation of convection</vt:lpstr>
      <vt:lpstr>Organisation of convection</vt:lpstr>
      <vt:lpstr>Squall line cross-section analysis</vt:lpstr>
      <vt:lpstr>Sub-km scale simulations</vt:lpstr>
      <vt:lpstr>Rain rate distribution</vt:lpstr>
      <vt:lpstr>PowerPoint Presentation</vt:lpstr>
    </vt:vector>
  </TitlesOfParts>
  <Company>Bureau of Meteorology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partners perspective on the RMED process</dc:title>
  <dc:creator>Charmaine Franklin</dc:creator>
  <cp:lastModifiedBy>Charmaine Franklin</cp:lastModifiedBy>
  <cp:revision>322</cp:revision>
  <cp:lastPrinted>2017-06-08T05:06:29Z</cp:lastPrinted>
  <dcterms:created xsi:type="dcterms:W3CDTF">2017-05-25T02:05:37Z</dcterms:created>
  <dcterms:modified xsi:type="dcterms:W3CDTF">2017-09-04T03:02:16Z</dcterms:modified>
</cp:coreProperties>
</file>

<file path=docProps/thumbnail.jpeg>
</file>